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4"/>
  </p:sldMasterIdLst>
  <p:notesMasterIdLst>
    <p:notesMasterId r:id="rId128"/>
  </p:notesMasterIdLst>
  <p:sldIdLst>
    <p:sldId id="256" r:id="rId5"/>
    <p:sldId id="324" r:id="rId6"/>
    <p:sldId id="393" r:id="rId7"/>
    <p:sldId id="407" r:id="rId8"/>
    <p:sldId id="263" r:id="rId9"/>
    <p:sldId id="419" r:id="rId10"/>
    <p:sldId id="351" r:id="rId11"/>
    <p:sldId id="392" r:id="rId12"/>
    <p:sldId id="380" r:id="rId13"/>
    <p:sldId id="384" r:id="rId14"/>
    <p:sldId id="382" r:id="rId15"/>
    <p:sldId id="379" r:id="rId16"/>
    <p:sldId id="415" r:id="rId17"/>
    <p:sldId id="396" r:id="rId18"/>
    <p:sldId id="388" r:id="rId19"/>
    <p:sldId id="404" r:id="rId20"/>
    <p:sldId id="413" r:id="rId21"/>
    <p:sldId id="387" r:id="rId22"/>
    <p:sldId id="378" r:id="rId23"/>
    <p:sldId id="414" r:id="rId24"/>
    <p:sldId id="405" r:id="rId25"/>
    <p:sldId id="412" r:id="rId26"/>
    <p:sldId id="409" r:id="rId27"/>
    <p:sldId id="389" r:id="rId28"/>
    <p:sldId id="402" r:id="rId29"/>
    <p:sldId id="390" r:id="rId30"/>
    <p:sldId id="391" r:id="rId31"/>
    <p:sldId id="383" r:id="rId32"/>
    <p:sldId id="339" r:id="rId33"/>
    <p:sldId id="326" r:id="rId34"/>
    <p:sldId id="354" r:id="rId35"/>
    <p:sldId id="325" r:id="rId36"/>
    <p:sldId id="373" r:id="rId37"/>
    <p:sldId id="418" r:id="rId38"/>
    <p:sldId id="358" r:id="rId39"/>
    <p:sldId id="395" r:id="rId40"/>
    <p:sldId id="398" r:id="rId41"/>
    <p:sldId id="420" r:id="rId42"/>
    <p:sldId id="417" r:id="rId43"/>
    <p:sldId id="429" r:id="rId44"/>
    <p:sldId id="349" r:id="rId45"/>
    <p:sldId id="327" r:id="rId46"/>
    <p:sldId id="371" r:id="rId47"/>
    <p:sldId id="399" r:id="rId48"/>
    <p:sldId id="401" r:id="rId49"/>
    <p:sldId id="397" r:id="rId50"/>
    <p:sldId id="381" r:id="rId51"/>
    <p:sldId id="372" r:id="rId52"/>
    <p:sldId id="386" r:id="rId53"/>
    <p:sldId id="377" r:id="rId54"/>
    <p:sldId id="352" r:id="rId55"/>
    <p:sldId id="370" r:id="rId56"/>
    <p:sldId id="385" r:id="rId57"/>
    <p:sldId id="400" r:id="rId58"/>
    <p:sldId id="376" r:id="rId59"/>
    <p:sldId id="403" r:id="rId60"/>
    <p:sldId id="406" r:id="rId61"/>
    <p:sldId id="411" r:id="rId62"/>
    <p:sldId id="416" r:id="rId63"/>
    <p:sldId id="260" r:id="rId64"/>
    <p:sldId id="360" r:id="rId65"/>
    <p:sldId id="365" r:id="rId66"/>
    <p:sldId id="362" r:id="rId67"/>
    <p:sldId id="363" r:id="rId68"/>
    <p:sldId id="410" r:id="rId69"/>
    <p:sldId id="361" r:id="rId70"/>
    <p:sldId id="408" r:id="rId71"/>
    <p:sldId id="265" r:id="rId72"/>
    <p:sldId id="343" r:id="rId73"/>
    <p:sldId id="366" r:id="rId74"/>
    <p:sldId id="345" r:id="rId75"/>
    <p:sldId id="346" r:id="rId76"/>
    <p:sldId id="350" r:id="rId77"/>
    <p:sldId id="334" r:id="rId78"/>
    <p:sldId id="353" r:id="rId79"/>
    <p:sldId id="355" r:id="rId80"/>
    <p:sldId id="357" r:id="rId81"/>
    <p:sldId id="356" r:id="rId82"/>
    <p:sldId id="338" r:id="rId83"/>
    <p:sldId id="375" r:id="rId84"/>
    <p:sldId id="336" r:id="rId85"/>
    <p:sldId id="369" r:id="rId86"/>
    <p:sldId id="374" r:id="rId87"/>
    <p:sldId id="368" r:id="rId88"/>
    <p:sldId id="367" r:id="rId89"/>
    <p:sldId id="337" r:id="rId90"/>
    <p:sldId id="348" r:id="rId91"/>
    <p:sldId id="347" r:id="rId92"/>
    <p:sldId id="328" r:id="rId93"/>
    <p:sldId id="329" r:id="rId94"/>
    <p:sldId id="332" r:id="rId95"/>
    <p:sldId id="330" r:id="rId96"/>
    <p:sldId id="331" r:id="rId97"/>
    <p:sldId id="335" r:id="rId98"/>
    <p:sldId id="342" r:id="rId99"/>
    <p:sldId id="359" r:id="rId100"/>
    <p:sldId id="364" r:id="rId101"/>
    <p:sldId id="269" r:id="rId102"/>
    <p:sldId id="394" r:id="rId103"/>
    <p:sldId id="261" r:id="rId104"/>
    <p:sldId id="259" r:id="rId105"/>
    <p:sldId id="270" r:id="rId106"/>
    <p:sldId id="431" r:id="rId107"/>
    <p:sldId id="421" r:id="rId108"/>
    <p:sldId id="344" r:id="rId109"/>
    <p:sldId id="428" r:id="rId110"/>
    <p:sldId id="268" r:id="rId111"/>
    <p:sldId id="423" r:id="rId112"/>
    <p:sldId id="430" r:id="rId113"/>
    <p:sldId id="427" r:id="rId114"/>
    <p:sldId id="426" r:id="rId115"/>
    <p:sldId id="424" r:id="rId116"/>
    <p:sldId id="425" r:id="rId117"/>
    <p:sldId id="275" r:id="rId118"/>
    <p:sldId id="276" r:id="rId119"/>
    <p:sldId id="277" r:id="rId120"/>
    <p:sldId id="278" r:id="rId121"/>
    <p:sldId id="279" r:id="rId122"/>
    <p:sldId id="280" r:id="rId123"/>
    <p:sldId id="281" r:id="rId124"/>
    <p:sldId id="282" r:id="rId125"/>
    <p:sldId id="323" r:id="rId126"/>
    <p:sldId id="333" r:id="rId127"/>
  </p:sldIdLst>
  <p:sldSz cx="12192000" cy="6858000"/>
  <p:notesSz cx="6858000" cy="9144000"/>
  <p:embeddedFontLst>
    <p:embeddedFont>
      <p:font typeface="Calibri" panose="020F0502020204030204" pitchFamily="34" charset="0"/>
      <p:regular r:id="rId129"/>
      <p:bold r:id="rId130"/>
      <p:italic r:id="rId131"/>
      <p:boldItalic r:id="rId132"/>
    </p:embeddedFont>
    <p:embeddedFont>
      <p:font typeface="Century Gothic" panose="020B0502020202020204" pitchFamily="34" charset="0"/>
      <p:regular r:id="rId133"/>
      <p:bold r:id="rId134"/>
      <p:italic r:id="rId135"/>
      <p:boldItalic r:id="rId1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94660"/>
  </p:normalViewPr>
  <p:slideViewPr>
    <p:cSldViewPr snapToGrid="0">
      <p:cViewPr varScale="1">
        <p:scale>
          <a:sx n="94" d="100"/>
          <a:sy n="94" d="100"/>
        </p:scale>
        <p:origin x="106" y="3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5.fntdata"/><Relationship Id="rId138"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6.fntdata"/><Relationship Id="rId13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font" Target="fonts/font1.fntdata"/><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font" Target="fonts/font4.fntdata"/><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font" Target="fonts/font2.fntdata"/><Relationship Id="rId135"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3.fntdata"/><Relationship Id="rId136" Type="http://schemas.openxmlformats.org/officeDocument/2006/relationships/font" Target="fonts/font8.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d0fa70b6f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d0fa70b6fc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186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0fa70b6fc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d0fa70b6f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fa70b6f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fa70b6fc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d0fa70b6fc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gd0fa70b6f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07338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fa70b6f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fa70b6fc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14079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fa70b6f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fa70b6fc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39940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fa70b6f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fa70b6fc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84680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0fa70b6f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0fa70b6fc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fa70b6f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fa70b6fc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9960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fa70b6f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fa70b6fc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2876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96026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fa70b6f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fa70b6fc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35732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fa70b6f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fa70b6fc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6955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fa70b6f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fa70b6fc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56834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fa70b6f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fa70b6fc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70130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d07d8aaa55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d07d8aaa55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d07d8aaa55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d54fcb966d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d54fcb966d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d54fcb966d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d07d8aaa55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d07d8aaa55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d07d8aaa55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d1084e5819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d1084e5819_1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d1084e5819_1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d1084e5819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d1084e5819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gd1084e5819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d1084e5819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d1084e5819_1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d1084e5819_1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0005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d1084e5819_1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d1084e5819_1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d1084e5819_1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d1084e5819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d1084e5819_1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d1084e5819_1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d0fa70b6fc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d0fa70b6fc_0_2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029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8045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222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442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1797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0351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9232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2835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0fa70b6f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0fa70b6fc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666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761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982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85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2653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737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7956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164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0256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07426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fa70b6f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fa70b6fc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443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0fa70b6f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0fa70b6fc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732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0fa70b6f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0fa70b6fc_0_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022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621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0fa70b6f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0fa70b6fc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7607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5628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657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141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02015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8971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6994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996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0fa70b6f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0fa70b6fc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8444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22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13432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0fa70b6f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0fa70b6fc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183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7875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3318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843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879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9469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5520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417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85698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4282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58668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0340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3525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8936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44956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6817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0059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0164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d0fa70b6fc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d0fa70b6fc_0_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42788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0fa70b6f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0fa70b6fc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0fa70b6f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0fa70b6fc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95547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42485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0fa70b6f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0fa70b6fc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6404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6726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51026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0fa70b6f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0fa70b6fc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21121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0fa70b6f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0fa70b6fc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7985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d0fa70b6f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d0fa70b6fc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261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8033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92042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6111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1571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39068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3974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6639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03010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08059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82476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5941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918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14000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11836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0009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6430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20420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9878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15172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0395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16630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0fa70b6f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0fa70b6fc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4472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73175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0fa70b6f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0fa70b6fc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43986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66060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0fa70b6f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0fa70b6fc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4562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0fa70b6f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0fa70b6fc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54067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941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d0fa70b6f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d0fa70b6fc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9740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69407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fa70b6fc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fa70b6fc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12163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d0fa70b6fc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gd0fa70b6fc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d0fa70b6fc_0_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gd0fa70b6fc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2728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023854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7615766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5307665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1597690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2679554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81293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1887093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9011451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7031558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7504698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062015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5222703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0756084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9575040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9113818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7733717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399212" y="5883275"/>
            <a:ext cx="914400" cy="365125"/>
          </a:xfrm>
        </p:spPr>
        <p:txBody>
          <a:bodyPr/>
          <a:lstStyle/>
          <a:p>
            <a:endParaRPr lang="en-CA"/>
          </a:p>
        </p:txBody>
      </p:sp>
      <p:sp>
        <p:nvSpPr>
          <p:cNvPr id="6" name="Footer Placeholder 5"/>
          <p:cNvSpPr>
            <a:spLocks noGrp="1"/>
          </p:cNvSpPr>
          <p:nvPr>
            <p:ph type="ftr" sz="quarter" idx="11"/>
          </p:nvPr>
        </p:nvSpPr>
        <p:spPr>
          <a:xfrm>
            <a:off x="1141412" y="5883275"/>
            <a:ext cx="5105400" cy="365125"/>
          </a:xfrm>
        </p:spPr>
        <p:txBody>
          <a:bodyPr/>
          <a:lstStyle/>
          <a:p>
            <a:endParaRPr lang="en-CA"/>
          </a:p>
        </p:txBody>
      </p:sp>
      <p:sp>
        <p:nvSpPr>
          <p:cNvPr id="7" name="Slide Number Placeholder 6"/>
          <p:cNvSpPr>
            <a:spLocks noGrp="1"/>
          </p:cNvSpPr>
          <p:nvPr>
            <p:ph type="sldNum" sz="quarter" idx="12"/>
          </p:nvPr>
        </p:nvSpPr>
        <p:spPr>
          <a:xfrm>
            <a:off x="10742612" y="5883275"/>
            <a:ext cx="3225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9715962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CA"/>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CA"/>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marL="0" lvl="0" indent="0" algn="r" rtl="0">
              <a:spcBef>
                <a:spcPts val="0"/>
              </a:spcBef>
              <a:spcAft>
                <a:spcPts val="0"/>
              </a:spcAft>
              <a:buNone/>
            </a:pPr>
            <a:fld id="{00000000-1234-1234-1234-123412341234}" type="slidenum">
              <a:rPr lang="en-US" smtClean="0"/>
              <a:t>‹#›</a:t>
            </a:fld>
            <a:endParaRPr lang="en-US"/>
          </a:p>
        </p:txBody>
      </p:sp>
      <p:sp>
        <p:nvSpPr>
          <p:cNvPr id="7" name="MSIPCMContentMarking" descr="{&quot;HashCode&quot;:-1542678785,&quot;Placement&quot;:&quot;Footer&quot;,&quot;Top&quot;:517.997253,&quot;Left&quot;:0.0,&quot;SlideWidth&quot;:960,&quot;SlideHeight&quot;:540}"/>
          <p:cNvSpPr txBox="1"/>
          <p:nvPr userDrawn="1"/>
        </p:nvSpPr>
        <p:spPr>
          <a:xfrm>
            <a:off x="0" y="65785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CA" sz="1100" smtClean="0">
                <a:solidFill>
                  <a:srgbClr val="000000"/>
                </a:solidFill>
                <a:latin typeface="Calibri" panose="020F0502020204030204" pitchFamily="34" charset="0"/>
              </a:rPr>
              <a:t>Classification: Protected A</a:t>
            </a:r>
            <a:endParaRPr lang="en-CA" sz="1100">
              <a:solidFill>
                <a:srgbClr val="000000"/>
              </a:solidFill>
              <a:latin typeface="Calibri" panose="020F0502020204030204" pitchFamily="34" charset="0"/>
            </a:endParaRPr>
          </a:p>
        </p:txBody>
      </p:sp>
    </p:spTree>
    <p:extLst>
      <p:ext uri="{BB962C8B-B14F-4D97-AF65-F5344CB8AC3E}">
        <p14:creationId xmlns:p14="http://schemas.microsoft.com/office/powerpoint/2010/main" val="4011260495"/>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jpe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s>
</file>

<file path=ppt/slides/_rels/slide10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137.png"/></Relationships>
</file>

<file path=ppt/slides/_rels/slide10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38.jpeg"/></Relationships>
</file>

<file path=ppt/slides/_rels/slide10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10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8.xml"/><Relationship Id="rId1" Type="http://schemas.openxmlformats.org/officeDocument/2006/relationships/slideLayout" Target="../slideLayouts/slideLayout1.xml"/><Relationship Id="rId5" Type="http://schemas.openxmlformats.org/officeDocument/2006/relationships/image" Target="../media/image143.png"/><Relationship Id="rId4" Type="http://schemas.openxmlformats.org/officeDocument/2006/relationships/image" Target="../media/image142.png"/></Relationships>
</file>

<file path=ppt/slides/_rels/slide1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11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143.png"/><Relationship Id="rId4" Type="http://schemas.openxmlformats.org/officeDocument/2006/relationships/image" Target="../media/image150.png"/></Relationships>
</file>

<file path=ppt/slides/_rels/slide11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2.xml"/><Relationship Id="rId1" Type="http://schemas.openxmlformats.org/officeDocument/2006/relationships/slideLayout" Target="../slideLayouts/slideLayout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1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image" Target="../media/image157.png"/><Relationship Id="rId4" Type="http://schemas.openxmlformats.org/officeDocument/2006/relationships/image" Target="../media/image156.png"/></Relationships>
</file>

<file path=ppt/slides/_rels/slide11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5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77.jp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78.jpg"/><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80.jpg"/><Relationship Id="rId4" Type="http://schemas.openxmlformats.org/officeDocument/2006/relationships/image" Target="../media/image76.png"/></Relationships>
</file>

<file path=ppt/slides/_rels/slide6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86.jpg"/></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8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08.jpg"/></Relationships>
</file>

<file path=ppt/slides/_rels/slide8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g"/></Relationships>
</file>

<file path=ppt/slides/_rels/slide9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9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5.xml"/><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image" Target="../media/image122.jpg"/><Relationship Id="rId4" Type="http://schemas.openxmlformats.org/officeDocument/2006/relationships/image" Target="../media/image121.jpg"/></Relationships>
</file>

<file path=ppt/slides/_rels/slide9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24.jpg"/></Relationships>
</file>

<file path=ppt/slides/_rels/slide9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6429295" y="995463"/>
            <a:ext cx="5337831" cy="3477875"/>
          </a:xfrm>
          <a:prstGeom prst="rect">
            <a:avLst/>
          </a:prstGeom>
        </p:spPr>
        <p:txBody>
          <a:bodyPr wrap="square">
            <a:spAutoFit/>
          </a:bodyPr>
          <a:lstStyle/>
          <a:p>
            <a:r>
              <a:rPr lang="en-US" sz="4400" dirty="0">
                <a:solidFill>
                  <a:srgbClr val="FF0000"/>
                </a:solidFill>
                <a:latin typeface="Calibri" panose="020F0502020204030204" pitchFamily="34" charset="0"/>
                <a:cs typeface="Calibri" panose="020F0502020204030204" pitchFamily="34" charset="0"/>
              </a:rPr>
              <a:t>AS2 </a:t>
            </a:r>
            <a:r>
              <a:rPr lang="en-US" sz="4400" dirty="0">
                <a:solidFill>
                  <a:schemeClr val="tx1"/>
                </a:solidFill>
                <a:latin typeface="Calibri" panose="020F0502020204030204" pitchFamily="34" charset="0"/>
                <a:cs typeface="Calibri" panose="020F0502020204030204" pitchFamily="34" charset="0"/>
              </a:rPr>
              <a:t>had a fun game against the AS Edmonton team!!! Girls worked so hard!! </a:t>
            </a:r>
            <a:r>
              <a:rPr lang="en-US" sz="4400" dirty="0">
                <a:solidFill>
                  <a:srgbClr val="FF0000"/>
                </a:solidFill>
                <a:latin typeface="Calibri" panose="020F0502020204030204" pitchFamily="34" charset="0"/>
                <a:cs typeface="Calibri" panose="020F0502020204030204" pitchFamily="34" charset="0"/>
              </a:rPr>
              <a:t>#</a:t>
            </a:r>
            <a:r>
              <a:rPr lang="en-US" sz="4400" dirty="0" err="1">
                <a:solidFill>
                  <a:srgbClr val="FF0000"/>
                </a:solidFill>
                <a:latin typeface="Calibri" panose="020F0502020204030204" pitchFamily="34" charset="0"/>
                <a:cs typeface="Calibri" panose="020F0502020204030204" pitchFamily="34" charset="0"/>
              </a:rPr>
              <a:t>spra</a:t>
            </a:r>
            <a:r>
              <a:rPr lang="en-US" sz="4400" dirty="0">
                <a:solidFill>
                  <a:srgbClr val="FF0000"/>
                </a:solidFill>
                <a:latin typeface="Calibri" panose="020F0502020204030204" pitchFamily="34" charset="0"/>
                <a:cs typeface="Calibri" panose="020F0502020204030204" pitchFamily="34" charset="0"/>
              </a:rPr>
              <a:t> #ringette</a:t>
            </a:r>
            <a:endParaRPr lang="en-CA" sz="44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59" y="0"/>
            <a:ext cx="5143500" cy="6858000"/>
          </a:xfrm>
          <a:prstGeom prst="rect">
            <a:avLst/>
          </a:prstGeom>
        </p:spPr>
      </p:pic>
    </p:spTree>
    <p:extLst>
      <p:ext uri="{BB962C8B-B14F-4D97-AF65-F5344CB8AC3E}">
        <p14:creationId xmlns:p14="http://schemas.microsoft.com/office/powerpoint/2010/main" val="8598479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p:cNvSpPr txBox="1">
            <a:spLocks noGrp="1"/>
          </p:cNvSpPr>
          <p:nvPr>
            <p:ph type="ctr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dirty="0"/>
          </a:p>
        </p:txBody>
      </p:sp>
      <p:sp>
        <p:nvSpPr>
          <p:cNvPr id="167" name="Google Shape;167;p31"/>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sp>
        <p:nvSpPr>
          <p:cNvPr id="169" name="Google Shape;169;p31"/>
          <p:cNvSpPr txBox="1"/>
          <p:nvPr/>
        </p:nvSpPr>
        <p:spPr>
          <a:xfrm>
            <a:off x="10716900" y="1351125"/>
            <a:ext cx="12078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latin typeface="Calibri"/>
                <a:ea typeface="Calibri"/>
                <a:cs typeface="Calibri"/>
                <a:sym typeface="Calibri"/>
              </a:rPr>
              <a:t>U12 and Active Start siblings :)</a:t>
            </a:r>
            <a:endParaRPr sz="2500" b="1">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29"/>
          <p:cNvSpPr txBox="1"/>
          <p:nvPr/>
        </p:nvSpPr>
        <p:spPr>
          <a:xfrm>
            <a:off x="7630160" y="135806"/>
            <a:ext cx="3694815" cy="5724614"/>
          </a:xfrm>
          <a:prstGeom prst="rect">
            <a:avLst/>
          </a:prstGeom>
          <a:noFill/>
          <a:ln>
            <a:noFill/>
          </a:ln>
        </p:spPr>
        <p:txBody>
          <a:bodyPr spcFirstLastPara="1" wrap="square" lIns="91425" tIns="91425" rIns="91425" bIns="91425" anchor="t" anchorCtr="0">
            <a:spAutoFit/>
          </a:bodyPr>
          <a:lstStyle/>
          <a:p>
            <a:pPr lvl="0"/>
            <a:r>
              <a:rPr lang="en-US" sz="3600" b="1" dirty="0">
                <a:solidFill>
                  <a:srgbClr val="FF0000"/>
                </a:solidFill>
                <a:latin typeface="Calibri"/>
                <a:ea typeface="Calibri"/>
                <a:cs typeface="Calibri"/>
                <a:sym typeface="Calibri"/>
              </a:rPr>
              <a:t>U14AA Power </a:t>
            </a:r>
            <a:r>
              <a:rPr lang="en-US" sz="3600" b="1" dirty="0">
                <a:solidFill>
                  <a:schemeClr val="tx1"/>
                </a:solidFill>
                <a:latin typeface="Calibri"/>
                <a:ea typeface="Calibri"/>
                <a:cs typeface="Calibri"/>
                <a:sym typeface="Calibri"/>
              </a:rPr>
              <a:t>are so excited to be headed to Western Canadian Ringette Championship’s in Regina and to be chauffeured </a:t>
            </a:r>
            <a:r>
              <a:rPr lang="en-US" sz="3600" b="1" dirty="0" smtClean="0">
                <a:solidFill>
                  <a:schemeClr val="tx1"/>
                </a:solidFill>
                <a:latin typeface="Calibri"/>
                <a:ea typeface="Calibri"/>
                <a:cs typeface="Calibri"/>
                <a:sym typeface="Calibri"/>
              </a:rPr>
              <a:t>there. </a:t>
            </a:r>
            <a:r>
              <a:rPr lang="en-US" sz="3600" b="1" dirty="0">
                <a:solidFill>
                  <a:schemeClr val="tx1"/>
                </a:solidFill>
                <a:latin typeface="Calibri"/>
                <a:ea typeface="Calibri"/>
                <a:cs typeface="Calibri"/>
                <a:sym typeface="Calibri"/>
              </a:rPr>
              <a:t>Good luck Power! </a:t>
            </a:r>
            <a:endParaRPr sz="3600" b="1" dirty="0">
              <a:solidFill>
                <a:srgbClr val="FF0000"/>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0158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40"/>
          <p:cNvSpPr txBox="1"/>
          <p:nvPr/>
        </p:nvSpPr>
        <p:spPr>
          <a:xfrm>
            <a:off x="8595360" y="885885"/>
            <a:ext cx="3281815" cy="5786169"/>
          </a:xfrm>
          <a:prstGeom prst="rect">
            <a:avLst/>
          </a:prstGeom>
          <a:noFill/>
          <a:ln>
            <a:noFill/>
          </a:ln>
        </p:spPr>
        <p:txBody>
          <a:bodyPr spcFirstLastPara="1" wrap="square" lIns="91425" tIns="91425" rIns="91425" bIns="91425" anchor="t" anchorCtr="0">
            <a:spAutoFit/>
          </a:bodyPr>
          <a:lstStyle/>
          <a:p>
            <a:pPr lvl="0"/>
            <a:r>
              <a:rPr lang="en-US" sz="2800" b="1" dirty="0">
                <a:solidFill>
                  <a:srgbClr val="FF0000"/>
                </a:solidFill>
                <a:latin typeface="Calibri" panose="020F0502020204030204" pitchFamily="34" charset="0"/>
                <a:cs typeface="Calibri" panose="020F0502020204030204" pitchFamily="34" charset="0"/>
              </a:rPr>
              <a:t>U16A Adrenaline and U14AA </a:t>
            </a:r>
            <a:r>
              <a:rPr lang="en-US" sz="2800" dirty="0">
                <a:solidFill>
                  <a:schemeClr val="tx1"/>
                </a:solidFill>
                <a:latin typeface="Calibri" panose="020F0502020204030204" pitchFamily="34" charset="0"/>
                <a:cs typeface="Calibri" panose="020F0502020204030204" pitchFamily="34" charset="0"/>
              </a:rPr>
              <a:t>Power </a:t>
            </a:r>
            <a:r>
              <a:rPr lang="en-US" sz="2800" dirty="0" smtClean="0">
                <a:solidFill>
                  <a:schemeClr val="tx1"/>
                </a:solidFill>
                <a:latin typeface="Calibri" panose="020F0502020204030204" pitchFamily="34" charset="0"/>
                <a:cs typeface="Calibri" panose="020F0502020204030204" pitchFamily="34" charset="0"/>
              </a:rPr>
              <a:t>got ready </a:t>
            </a:r>
            <a:r>
              <a:rPr lang="en-US" sz="2800" dirty="0">
                <a:solidFill>
                  <a:schemeClr val="tx1"/>
                </a:solidFill>
                <a:latin typeface="Calibri" panose="020F0502020204030204" pitchFamily="34" charset="0"/>
                <a:cs typeface="Calibri" panose="020F0502020204030204" pitchFamily="34" charset="0"/>
              </a:rPr>
              <a:t>for Westerns with a shared practice followed by a hard fought game. Both teams are so excited to represent SPRA at the 2022 Western Canadian championship in </a:t>
            </a:r>
            <a:r>
              <a:rPr lang="en-US" sz="2800" dirty="0" smtClean="0">
                <a:solidFill>
                  <a:schemeClr val="tx1"/>
                </a:solidFill>
                <a:latin typeface="Calibri" panose="020F0502020204030204" pitchFamily="34" charset="0"/>
                <a:cs typeface="Calibri" panose="020F0502020204030204" pitchFamily="34" charset="0"/>
              </a:rPr>
              <a:t>Regina. </a:t>
            </a:r>
            <a:endParaRPr sz="2800" b="1" dirty="0">
              <a:solidFill>
                <a:schemeClr val="tx1"/>
              </a:solidFill>
              <a:latin typeface="Calibri" panose="020F0502020204030204" pitchFamily="34" charset="0"/>
              <a:ea typeface="Calibri"/>
              <a:cs typeface="Calibri" panose="020F050202020403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40" y="0"/>
            <a:ext cx="6858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29"/>
          <p:cNvSpPr txBox="1"/>
          <p:nvPr/>
        </p:nvSpPr>
        <p:spPr>
          <a:xfrm>
            <a:off x="9552215" y="0"/>
            <a:ext cx="2564696" cy="4924395"/>
          </a:xfrm>
          <a:prstGeom prst="rect">
            <a:avLst/>
          </a:prstGeom>
          <a:noFill/>
          <a:ln>
            <a:noFill/>
          </a:ln>
        </p:spPr>
        <p:txBody>
          <a:bodyPr spcFirstLastPara="1" wrap="square" lIns="91425" tIns="91425" rIns="91425" bIns="91425" anchor="t" anchorCtr="0">
            <a:spAutoFit/>
          </a:bodyPr>
          <a:lstStyle/>
          <a:p>
            <a:pPr lvl="0"/>
            <a:r>
              <a:rPr lang="en-US" sz="2800" b="1" dirty="0">
                <a:solidFill>
                  <a:schemeClr val="tx1"/>
                </a:solidFill>
                <a:latin typeface="Calibri"/>
                <a:ea typeface="Calibri"/>
                <a:cs typeface="Calibri"/>
                <a:sym typeface="Calibri"/>
              </a:rPr>
              <a:t>Good luck to the </a:t>
            </a:r>
            <a:r>
              <a:rPr lang="en-US" sz="2800" b="1" dirty="0">
                <a:solidFill>
                  <a:srgbClr val="FF0000"/>
                </a:solidFill>
                <a:latin typeface="Calibri"/>
                <a:ea typeface="Calibri"/>
                <a:cs typeface="Calibri"/>
                <a:sym typeface="Calibri"/>
              </a:rPr>
              <a:t>U14AA Power </a:t>
            </a:r>
            <a:r>
              <a:rPr lang="en-US" sz="2800" b="1" dirty="0">
                <a:solidFill>
                  <a:schemeClr val="tx1"/>
                </a:solidFill>
                <a:latin typeface="Calibri"/>
                <a:ea typeface="Calibri"/>
                <a:cs typeface="Calibri"/>
                <a:sym typeface="Calibri"/>
              </a:rPr>
              <a:t>in the semi finals tomorrow morning!  They had some support for their last game from the U16A </a:t>
            </a:r>
            <a:r>
              <a:rPr lang="en-US" sz="2800" b="1" dirty="0" err="1">
                <a:solidFill>
                  <a:schemeClr val="tx1"/>
                </a:solidFill>
                <a:latin typeface="Calibri"/>
                <a:ea typeface="Calibri"/>
                <a:cs typeface="Calibri"/>
                <a:sym typeface="Calibri"/>
              </a:rPr>
              <a:t>Andrenaline</a:t>
            </a:r>
            <a:r>
              <a:rPr lang="en-US" sz="2800" b="1" dirty="0">
                <a:solidFill>
                  <a:schemeClr val="tx1"/>
                </a:solidFill>
                <a:latin typeface="Calibri"/>
                <a:ea typeface="Calibri"/>
                <a:cs typeface="Calibri"/>
                <a:sym typeface="Calibri"/>
              </a:rPr>
              <a:t>! </a:t>
            </a:r>
            <a:endParaRPr sz="2800" b="1" dirty="0">
              <a:solidFill>
                <a:schemeClr val="tx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0"/>
            <a:ext cx="6011637" cy="4508728"/>
          </a:xfrm>
          <a:prstGeom prst="rect">
            <a:avLst/>
          </a:prstGeom>
        </p:spPr>
      </p:pic>
      <p:pic>
        <p:nvPicPr>
          <p:cNvPr id="2050" name="Picture 2" descr="May be an image of 5 people and people stan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637" y="0"/>
            <a:ext cx="3433717" cy="45782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0" y="4108677"/>
            <a:ext cx="3665764" cy="2749323"/>
          </a:xfrm>
          <a:prstGeom prst="rect">
            <a:avLst/>
          </a:prstGeom>
        </p:spPr>
      </p:pic>
      <p:pic>
        <p:nvPicPr>
          <p:cNvPr id="6" name="Picture 5"/>
          <p:cNvPicPr>
            <a:picLocks noChangeAspect="1"/>
          </p:cNvPicPr>
          <p:nvPr/>
        </p:nvPicPr>
        <p:blipFill>
          <a:blip r:embed="rId6"/>
          <a:stretch>
            <a:fillRect/>
          </a:stretch>
        </p:blipFill>
        <p:spPr>
          <a:xfrm>
            <a:off x="10106987" y="5480185"/>
            <a:ext cx="2085013" cy="1377815"/>
          </a:xfrm>
          <a:prstGeom prst="rect">
            <a:avLst/>
          </a:prstGeom>
        </p:spPr>
      </p:pic>
      <p:pic>
        <p:nvPicPr>
          <p:cNvPr id="2052" name="Picture 4" descr="https://scontent.fyyc2-1.fna.fbcdn.net/v/t39.30808-6/277574704_4895057553882739_3552062899548016063_n.jpg?stp=dst-jpg_p720x720&amp;_nc_cat=103&amp;ccb=1-5&amp;_nc_sid=8bfeb9&amp;_nc_ohc=626tY6ePTbMAX-Y5FJ8&amp;_nc_ht=scontent.fyyc2-1.fna&amp;oh=00_AT-bKu02ijJpTh66jQePcDJud8L8Dc1BZ_cTg3yYW2M-Xw&amp;oe=626413D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5764" y="3667465"/>
            <a:ext cx="4254046" cy="319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14358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40"/>
          <p:cNvSpPr txBox="1"/>
          <p:nvPr/>
        </p:nvSpPr>
        <p:spPr>
          <a:xfrm>
            <a:off x="9151644" y="0"/>
            <a:ext cx="3040356" cy="5355282"/>
          </a:xfrm>
          <a:prstGeom prst="rect">
            <a:avLst/>
          </a:prstGeom>
          <a:noFill/>
          <a:ln>
            <a:noFill/>
          </a:ln>
        </p:spPr>
        <p:txBody>
          <a:bodyPr spcFirstLastPara="1" wrap="square" lIns="91425" tIns="91425" rIns="91425" bIns="91425" anchor="t" anchorCtr="0">
            <a:spAutoFit/>
          </a:bodyPr>
          <a:lstStyle/>
          <a:p>
            <a:pPr lvl="0"/>
            <a:r>
              <a:rPr lang="en-US" sz="2800" dirty="0">
                <a:solidFill>
                  <a:schemeClr val="tx1"/>
                </a:solidFill>
                <a:latin typeface="Calibri" panose="020F0502020204030204" pitchFamily="34" charset="0"/>
                <a:cs typeface="Calibri" panose="020F0502020204030204" pitchFamily="34" charset="0"/>
              </a:rPr>
              <a:t>Congratulations to the </a:t>
            </a:r>
            <a:r>
              <a:rPr lang="en-US" sz="2800" dirty="0">
                <a:solidFill>
                  <a:srgbClr val="FF0000"/>
                </a:solidFill>
                <a:latin typeface="Calibri" panose="020F0502020204030204" pitchFamily="34" charset="0"/>
                <a:cs typeface="Calibri" panose="020F0502020204030204" pitchFamily="34" charset="0"/>
              </a:rPr>
              <a:t>U14AA Power </a:t>
            </a:r>
            <a:r>
              <a:rPr lang="en-US" sz="2800" dirty="0">
                <a:solidFill>
                  <a:schemeClr val="tx1"/>
                </a:solidFill>
                <a:latin typeface="Calibri" panose="020F0502020204030204" pitchFamily="34" charset="0"/>
                <a:cs typeface="Calibri" panose="020F0502020204030204" pitchFamily="34" charset="0"/>
              </a:rPr>
              <a:t>on their silver medal </a:t>
            </a:r>
            <a:r>
              <a:rPr lang="en-US" sz="2800" dirty="0" smtClean="0">
                <a:solidFill>
                  <a:schemeClr val="tx1"/>
                </a:solidFill>
                <a:latin typeface="Calibri" panose="020F0502020204030204" pitchFamily="34" charset="0"/>
                <a:cs typeface="Calibri" panose="020F0502020204030204" pitchFamily="34" charset="0"/>
              </a:rPr>
              <a:t>at </a:t>
            </a:r>
            <a:r>
              <a:rPr lang="en-US" sz="2800" dirty="0">
                <a:solidFill>
                  <a:schemeClr val="tx1"/>
                </a:solidFill>
                <a:latin typeface="Calibri" panose="020F0502020204030204" pitchFamily="34" charset="0"/>
                <a:cs typeface="Calibri" panose="020F0502020204030204" pitchFamily="34" charset="0"/>
              </a:rPr>
              <a:t>Western Canadian Ringette Championship’s! Nice work team!! </a:t>
            </a:r>
            <a:r>
              <a:rPr lang="en-US" sz="2800" dirty="0" smtClean="0">
                <a:solidFill>
                  <a:schemeClr val="tx1"/>
                </a:solidFill>
                <a:latin typeface="Calibri" panose="020F0502020204030204" pitchFamily="34" charset="0"/>
                <a:cs typeface="Calibri" panose="020F0502020204030204" pitchFamily="34" charset="0"/>
              </a:rPr>
              <a:t>And </a:t>
            </a:r>
            <a:r>
              <a:rPr lang="en-US" sz="2800" dirty="0">
                <a:solidFill>
                  <a:schemeClr val="tx1"/>
                </a:solidFill>
                <a:latin typeface="Calibri" panose="020F0502020204030204" pitchFamily="34" charset="0"/>
                <a:cs typeface="Calibri" panose="020F0502020204030204" pitchFamily="34" charset="0"/>
              </a:rPr>
              <a:t>a big thank you to Regina Ringette Association for hosting</a:t>
            </a:r>
            <a:r>
              <a:rPr lang="en-US" sz="2800" dirty="0" smtClean="0">
                <a:solidFill>
                  <a:schemeClr val="tx1"/>
                </a:solidFill>
                <a:latin typeface="Calibri" panose="020F0502020204030204" pitchFamily="34" charset="0"/>
                <a:cs typeface="Calibri" panose="020F0502020204030204" pitchFamily="34" charset="0"/>
              </a:rPr>
              <a:t>!!</a:t>
            </a:r>
          </a:p>
        </p:txBody>
      </p:sp>
      <p:pic>
        <p:nvPicPr>
          <p:cNvPr id="2050" name="Picture 2" descr="May be an image of 8 people, people standing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6412" cy="55936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8406" y="5480912"/>
            <a:ext cx="2083594" cy="1377088"/>
          </a:xfrm>
          <a:prstGeom prst="rect">
            <a:avLst/>
          </a:prstGeom>
        </p:spPr>
      </p:pic>
    </p:spTree>
    <p:extLst>
      <p:ext uri="{BB962C8B-B14F-4D97-AF65-F5344CB8AC3E}">
        <p14:creationId xmlns:p14="http://schemas.microsoft.com/office/powerpoint/2010/main" val="156470532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40"/>
          <p:cNvSpPr txBox="1"/>
          <p:nvPr/>
        </p:nvSpPr>
        <p:spPr>
          <a:xfrm>
            <a:off x="6952297" y="0"/>
            <a:ext cx="4779782" cy="5355282"/>
          </a:xfrm>
          <a:prstGeom prst="rect">
            <a:avLst/>
          </a:prstGeom>
          <a:noFill/>
          <a:ln>
            <a:noFill/>
          </a:ln>
        </p:spPr>
        <p:txBody>
          <a:bodyPr spcFirstLastPara="1" wrap="square" lIns="91425" tIns="91425" rIns="91425" bIns="91425" anchor="t" anchorCtr="0">
            <a:spAutoFit/>
          </a:bodyPr>
          <a:lstStyle/>
          <a:p>
            <a:pPr lvl="0"/>
            <a:r>
              <a:rPr lang="en-US" sz="2800" dirty="0">
                <a:solidFill>
                  <a:schemeClr val="tx1"/>
                </a:solidFill>
                <a:latin typeface="Calibri" panose="020F0502020204030204" pitchFamily="34" charset="0"/>
                <a:cs typeface="Calibri" panose="020F0502020204030204" pitchFamily="34" charset="0"/>
              </a:rPr>
              <a:t>The </a:t>
            </a:r>
            <a:r>
              <a:rPr lang="en-US" sz="2800" dirty="0">
                <a:solidFill>
                  <a:srgbClr val="FF0000"/>
                </a:solidFill>
                <a:latin typeface="Calibri" panose="020F0502020204030204" pitchFamily="34" charset="0"/>
                <a:cs typeface="Calibri" panose="020F0502020204030204" pitchFamily="34" charset="0"/>
              </a:rPr>
              <a:t>U16A </a:t>
            </a:r>
            <a:r>
              <a:rPr lang="en-US" sz="2800" dirty="0" err="1">
                <a:solidFill>
                  <a:srgbClr val="FF0000"/>
                </a:solidFill>
                <a:latin typeface="Calibri" panose="020F0502020204030204" pitchFamily="34" charset="0"/>
                <a:cs typeface="Calibri" panose="020F0502020204030204" pitchFamily="34" charset="0"/>
              </a:rPr>
              <a:t>Andrenaline</a:t>
            </a:r>
            <a:r>
              <a:rPr lang="en-US" sz="2800" dirty="0">
                <a:solidFill>
                  <a:srgbClr val="FF0000"/>
                </a:solidFill>
                <a:latin typeface="Calibri" panose="020F0502020204030204" pitchFamily="34" charset="0"/>
                <a:cs typeface="Calibri" panose="020F0502020204030204" pitchFamily="34" charset="0"/>
              </a:rPr>
              <a:t> </a:t>
            </a:r>
            <a:r>
              <a:rPr lang="en-US" sz="2800" dirty="0">
                <a:solidFill>
                  <a:schemeClr val="tx1"/>
                </a:solidFill>
                <a:latin typeface="Calibri" panose="020F0502020204030204" pitchFamily="34" charset="0"/>
                <a:cs typeface="Calibri" panose="020F0502020204030204" pitchFamily="34" charset="0"/>
              </a:rPr>
              <a:t>are the </a:t>
            </a:r>
            <a:r>
              <a:rPr lang="en-US" sz="2800" dirty="0">
                <a:solidFill>
                  <a:srgbClr val="FF0000"/>
                </a:solidFill>
                <a:latin typeface="Calibri" panose="020F0502020204030204" pitchFamily="34" charset="0"/>
                <a:cs typeface="Calibri" panose="020F0502020204030204" pitchFamily="34" charset="0"/>
              </a:rPr>
              <a:t>Western Champions</a:t>
            </a:r>
            <a:r>
              <a:rPr lang="en-US" sz="2800" dirty="0">
                <a:solidFill>
                  <a:schemeClr val="tx1"/>
                </a:solidFill>
                <a:latin typeface="Calibri" panose="020F0502020204030204" pitchFamily="34" charset="0"/>
                <a:cs typeface="Calibri" panose="020F0502020204030204" pitchFamily="34" charset="0"/>
              </a:rPr>
              <a:t>!!  Congratulations 🎉 </a:t>
            </a:r>
            <a:r>
              <a:rPr lang="en-US" sz="2800" dirty="0" err="1">
                <a:solidFill>
                  <a:schemeClr val="tx1"/>
                </a:solidFill>
                <a:latin typeface="Calibri" panose="020F0502020204030204" pitchFamily="34" charset="0"/>
                <a:cs typeface="Calibri" panose="020F0502020204030204" pitchFamily="34" charset="0"/>
              </a:rPr>
              <a:t>Andrenaline</a:t>
            </a:r>
            <a:r>
              <a:rPr lang="en-US" sz="2800" dirty="0">
                <a:solidFill>
                  <a:schemeClr val="tx1"/>
                </a:solidFill>
                <a:latin typeface="Calibri" panose="020F0502020204030204" pitchFamily="34" charset="0"/>
                <a:cs typeface="Calibri" panose="020F0502020204030204" pitchFamily="34" charset="0"/>
              </a:rPr>
              <a:t>!  They’d like to say a big thank you to their fans for all of the support and to their coaches, team volunteers and parents for a fantastic season!  </a:t>
            </a:r>
          </a:p>
          <a:p>
            <a:pPr lvl="0"/>
            <a:r>
              <a:rPr lang="en-US" sz="2800" dirty="0">
                <a:solidFill>
                  <a:schemeClr val="tx1"/>
                </a:solidFill>
                <a:latin typeface="Calibri" panose="020F0502020204030204" pitchFamily="34" charset="0"/>
                <a:cs typeface="Calibri" panose="020F0502020204030204" pitchFamily="34" charset="0"/>
              </a:rPr>
              <a:t>Thank you Regina Ringette Association for hosting a great Western Canadian Ringette Championship event!  </a:t>
            </a:r>
            <a:endParaRPr sz="2800" b="1" dirty="0">
              <a:solidFill>
                <a:schemeClr val="tx1"/>
              </a:solidFill>
              <a:latin typeface="Calibri" panose="020F0502020204030204" pitchFamily="34" charset="0"/>
              <a:ea typeface="Calibri"/>
              <a:cs typeface="Calibri" panose="020F0502020204030204" pitchFamily="34" charset="0"/>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8406" y="5480912"/>
            <a:ext cx="2083594" cy="1377088"/>
          </a:xfrm>
          <a:prstGeom prst="rect">
            <a:avLst/>
          </a:prstGeom>
        </p:spPr>
      </p:pic>
      <p:pic>
        <p:nvPicPr>
          <p:cNvPr id="1026" name="Picture 2" descr="May be an image of 7 people, people standing and indo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1135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40"/>
          <p:cNvSpPr txBox="1"/>
          <p:nvPr/>
        </p:nvSpPr>
        <p:spPr>
          <a:xfrm>
            <a:off x="7291387" y="541020"/>
            <a:ext cx="4449128" cy="5109061"/>
          </a:xfrm>
          <a:prstGeom prst="rect">
            <a:avLst/>
          </a:prstGeom>
          <a:noFill/>
          <a:ln>
            <a:noFill/>
          </a:ln>
        </p:spPr>
        <p:txBody>
          <a:bodyPr spcFirstLastPara="1" wrap="square" lIns="91425" tIns="91425" rIns="91425" bIns="91425" anchor="t" anchorCtr="0">
            <a:spAutoFit/>
          </a:bodyPr>
          <a:lstStyle/>
          <a:p>
            <a:pPr lvl="0"/>
            <a:r>
              <a:rPr lang="en-US" sz="3200" dirty="0">
                <a:solidFill>
                  <a:schemeClr val="tx1"/>
                </a:solidFill>
                <a:latin typeface="Calibri" panose="020F0502020204030204" pitchFamily="34" charset="0"/>
                <a:cs typeface="Calibri" panose="020F0502020204030204" pitchFamily="34" charset="0"/>
              </a:rPr>
              <a:t>Congratulations to these two </a:t>
            </a:r>
            <a:r>
              <a:rPr lang="en-US" sz="3200" dirty="0">
                <a:solidFill>
                  <a:srgbClr val="FF0000"/>
                </a:solidFill>
                <a:latin typeface="Calibri" panose="020F0502020204030204" pitchFamily="34" charset="0"/>
                <a:cs typeface="Calibri" panose="020F0502020204030204" pitchFamily="34" charset="0"/>
              </a:rPr>
              <a:t>U16A Adrenaline players who were named to the Western </a:t>
            </a:r>
            <a:r>
              <a:rPr lang="en-US" sz="3200" dirty="0" err="1">
                <a:solidFill>
                  <a:srgbClr val="FF0000"/>
                </a:solidFill>
                <a:latin typeface="Calibri" panose="020F0502020204030204" pitchFamily="34" charset="0"/>
                <a:cs typeface="Calibri" panose="020F0502020204030204" pitchFamily="34" charset="0"/>
              </a:rPr>
              <a:t>Allstars</a:t>
            </a:r>
            <a:r>
              <a:rPr lang="en-US" sz="3200" dirty="0">
                <a:solidFill>
                  <a:srgbClr val="FF0000"/>
                </a:solidFill>
                <a:latin typeface="Calibri" panose="020F0502020204030204" pitchFamily="34" charset="0"/>
                <a:cs typeface="Calibri" panose="020F0502020204030204" pitchFamily="34" charset="0"/>
              </a:rPr>
              <a:t> team </a:t>
            </a:r>
            <a:r>
              <a:rPr lang="en-US" sz="3200" dirty="0">
                <a:solidFill>
                  <a:schemeClr val="tx1"/>
                </a:solidFill>
                <a:latin typeface="Calibri" panose="020F0502020204030204" pitchFamily="34" charset="0"/>
                <a:cs typeface="Calibri" panose="020F0502020204030204" pitchFamily="34" charset="0"/>
              </a:rPr>
              <a:t>based on their amazing performance this past weekend at the Western Canadian Ringette Championship’s! Way to go!</a:t>
            </a:r>
            <a:r>
              <a:rPr lang="en-US" sz="3200" dirty="0">
                <a:solidFill>
                  <a:srgbClr val="FF0000"/>
                </a:solidFill>
                <a:latin typeface="Calibri" panose="020F0502020204030204" pitchFamily="34" charset="0"/>
                <a:cs typeface="Calibri" panose="020F0502020204030204" pitchFamily="34" charset="0"/>
              </a:rPr>
              <a:t> </a:t>
            </a:r>
            <a:endParaRPr sz="3200" b="1" dirty="0">
              <a:solidFill>
                <a:srgbClr val="FF0000"/>
              </a:solidFill>
              <a:latin typeface="Calibri" panose="020F0502020204030204" pitchFamily="34" charset="0"/>
              <a:ea typeface="Calibri"/>
              <a:cs typeface="Calibri" panose="020F0502020204030204" pitchFamily="34" charset="0"/>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8406" y="5480912"/>
            <a:ext cx="2083594" cy="1377088"/>
          </a:xfrm>
          <a:prstGeom prst="rect">
            <a:avLst/>
          </a:prstGeom>
        </p:spPr>
      </p:pic>
      <p:pic>
        <p:nvPicPr>
          <p:cNvPr id="4" name="Picture 3"/>
          <p:cNvPicPr>
            <a:picLocks noChangeAspect="1"/>
          </p:cNvPicPr>
          <p:nvPr/>
        </p:nvPicPr>
        <p:blipFill>
          <a:blip r:embed="rId4"/>
          <a:stretch>
            <a:fillRect/>
          </a:stretch>
        </p:blipFill>
        <p:spPr>
          <a:xfrm>
            <a:off x="0" y="0"/>
            <a:ext cx="6858000" cy="6858000"/>
          </a:xfrm>
          <a:prstGeom prst="rect">
            <a:avLst/>
          </a:prstGeom>
        </p:spPr>
      </p:pic>
    </p:spTree>
    <p:extLst>
      <p:ext uri="{BB962C8B-B14F-4D97-AF65-F5344CB8AC3E}">
        <p14:creationId xmlns:p14="http://schemas.microsoft.com/office/powerpoint/2010/main" val="73569034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40"/>
          <p:cNvSpPr txBox="1"/>
          <p:nvPr/>
        </p:nvSpPr>
        <p:spPr>
          <a:xfrm>
            <a:off x="9664914" y="163286"/>
            <a:ext cx="2606007" cy="4339619"/>
          </a:xfrm>
          <a:prstGeom prst="rect">
            <a:avLst/>
          </a:prstGeom>
          <a:noFill/>
          <a:ln>
            <a:noFill/>
          </a:ln>
        </p:spPr>
        <p:txBody>
          <a:bodyPr spcFirstLastPara="1" wrap="square" lIns="91425" tIns="91425" rIns="91425" bIns="91425" anchor="t" anchorCtr="0">
            <a:spAutoFit/>
          </a:bodyPr>
          <a:lstStyle/>
          <a:p>
            <a:pPr lvl="0"/>
            <a:r>
              <a:rPr lang="en-US" sz="3000" dirty="0">
                <a:solidFill>
                  <a:schemeClr val="tx1"/>
                </a:solidFill>
                <a:latin typeface="Calibri" panose="020F0502020204030204" pitchFamily="34" charset="0"/>
                <a:cs typeface="Calibri" panose="020F0502020204030204" pitchFamily="34" charset="0"/>
              </a:rPr>
              <a:t>Good luck to the </a:t>
            </a:r>
            <a:r>
              <a:rPr lang="en-US" sz="3000" dirty="0">
                <a:solidFill>
                  <a:srgbClr val="FF0000"/>
                </a:solidFill>
                <a:latin typeface="Calibri" panose="020F0502020204030204" pitchFamily="34" charset="0"/>
                <a:cs typeface="Calibri" panose="020F0502020204030204" pitchFamily="34" charset="0"/>
              </a:rPr>
              <a:t>U16AA Power</a:t>
            </a:r>
            <a:r>
              <a:rPr lang="en-US" sz="3000" dirty="0">
                <a:solidFill>
                  <a:schemeClr val="tx1"/>
                </a:solidFill>
                <a:latin typeface="Calibri" panose="020F0502020204030204" pitchFamily="34" charset="0"/>
                <a:cs typeface="Calibri" panose="020F0502020204030204" pitchFamily="34" charset="0"/>
              </a:rPr>
              <a:t> in the semi-finals!! They play at 4 today!  Let’s go!  </a:t>
            </a:r>
            <a:r>
              <a:rPr lang="en-US" sz="3000" dirty="0">
                <a:solidFill>
                  <a:srgbClr val="FF0000"/>
                </a:solidFill>
                <a:latin typeface="Calibri" panose="020F0502020204030204" pitchFamily="34" charset="0"/>
                <a:cs typeface="Calibri" panose="020F0502020204030204" pitchFamily="34" charset="0"/>
              </a:rPr>
              <a:t>Canadian Ringette </a:t>
            </a:r>
            <a:r>
              <a:rPr lang="en-US" sz="3000" dirty="0" smtClean="0">
                <a:solidFill>
                  <a:srgbClr val="FF0000"/>
                </a:solidFill>
                <a:latin typeface="Calibri" panose="020F0502020204030204" pitchFamily="34" charset="0"/>
                <a:cs typeface="Calibri" panose="020F0502020204030204" pitchFamily="34" charset="0"/>
              </a:rPr>
              <a:t>Championships</a:t>
            </a:r>
            <a:endParaRPr lang="en-US" sz="3000" dirty="0">
              <a:solidFill>
                <a:srgbClr val="FF0000"/>
              </a:solidFill>
              <a:latin typeface="Calibri" panose="020F0502020204030204" pitchFamily="34" charset="0"/>
              <a:cs typeface="Calibri" panose="020F0502020204030204" pitchFamily="34" charset="0"/>
            </a:endParaRPr>
          </a:p>
        </p:txBody>
      </p:sp>
      <p:pic>
        <p:nvPicPr>
          <p:cNvPr id="1026" name="Picture 2" descr="May be an image of 11 people, people standing and text that says 'GOPOWERY &lt;POWE Off to the semis vs @teamnb u16aa- 4:00 PM @ringettecanada1963 @crc_c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1569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567585" y="0"/>
            <a:ext cx="5097329" cy="6858000"/>
          </a:xfrm>
          <a:prstGeom prst="rect">
            <a:avLst/>
          </a:prstGeom>
        </p:spPr>
      </p:pic>
      <p:pic>
        <p:nvPicPr>
          <p:cNvPr id="3" name="Picture 2"/>
          <p:cNvPicPr>
            <a:picLocks noChangeAspect="1"/>
          </p:cNvPicPr>
          <p:nvPr/>
        </p:nvPicPr>
        <p:blipFill>
          <a:blip r:embed="rId5"/>
          <a:stretch>
            <a:fillRect/>
          </a:stretch>
        </p:blipFill>
        <p:spPr>
          <a:xfrm>
            <a:off x="10607700" y="4441370"/>
            <a:ext cx="1584299" cy="2416629"/>
          </a:xfrm>
          <a:prstGeom prst="rect">
            <a:avLst/>
          </a:prstGeom>
        </p:spPr>
      </p:pic>
    </p:spTree>
    <p:extLst>
      <p:ext uri="{BB962C8B-B14F-4D97-AF65-F5344CB8AC3E}">
        <p14:creationId xmlns:p14="http://schemas.microsoft.com/office/powerpoint/2010/main" val="138100732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40"/>
          <p:cNvSpPr txBox="1"/>
          <p:nvPr/>
        </p:nvSpPr>
        <p:spPr>
          <a:xfrm>
            <a:off x="9406938" y="163286"/>
            <a:ext cx="2785061" cy="5262949"/>
          </a:xfrm>
          <a:prstGeom prst="rect">
            <a:avLst/>
          </a:prstGeom>
          <a:noFill/>
          <a:ln>
            <a:noFill/>
          </a:ln>
        </p:spPr>
        <p:txBody>
          <a:bodyPr spcFirstLastPara="1" wrap="square" lIns="91425" tIns="91425" rIns="91425" bIns="91425" anchor="t" anchorCtr="0">
            <a:spAutoFit/>
          </a:bodyPr>
          <a:lstStyle/>
          <a:p>
            <a:pPr lvl="0"/>
            <a:r>
              <a:rPr lang="en-US" sz="3000" dirty="0">
                <a:solidFill>
                  <a:schemeClr val="tx1"/>
                </a:solidFill>
                <a:latin typeface="Calibri" panose="020F0502020204030204" pitchFamily="34" charset="0"/>
                <a:cs typeface="Calibri" panose="020F0502020204030204" pitchFamily="34" charset="0"/>
              </a:rPr>
              <a:t>Congrats to the </a:t>
            </a:r>
            <a:r>
              <a:rPr lang="en-US" sz="3000" dirty="0">
                <a:solidFill>
                  <a:srgbClr val="FF0000"/>
                </a:solidFill>
                <a:latin typeface="Calibri" panose="020F0502020204030204" pitchFamily="34" charset="0"/>
                <a:cs typeface="Calibri" panose="020F0502020204030204" pitchFamily="34" charset="0"/>
              </a:rPr>
              <a:t>U16AA Power!</a:t>
            </a:r>
            <a:r>
              <a:rPr lang="en-US" sz="3000" dirty="0">
                <a:solidFill>
                  <a:schemeClr val="tx1"/>
                </a:solidFill>
                <a:latin typeface="Calibri" panose="020F0502020204030204" pitchFamily="34" charset="0"/>
                <a:cs typeface="Calibri" panose="020F0502020204030204" pitchFamily="34" charset="0"/>
              </a:rPr>
              <a:t>  4th in the country is pretty amazing!  Enjoy the closing ceremonies! </a:t>
            </a:r>
            <a:r>
              <a:rPr lang="en-US" sz="3000" dirty="0">
                <a:solidFill>
                  <a:srgbClr val="FF0000"/>
                </a:solidFill>
                <a:latin typeface="Calibri" panose="020F0502020204030204" pitchFamily="34" charset="0"/>
                <a:cs typeface="Calibri" panose="020F0502020204030204" pitchFamily="34" charset="0"/>
              </a:rPr>
              <a:t>Canadian Ringette </a:t>
            </a:r>
            <a:r>
              <a:rPr lang="en-US" sz="3000" dirty="0" smtClean="0">
                <a:solidFill>
                  <a:srgbClr val="FF0000"/>
                </a:solidFill>
                <a:latin typeface="Calibri" panose="020F0502020204030204" pitchFamily="34" charset="0"/>
                <a:cs typeface="Calibri" panose="020F0502020204030204" pitchFamily="34" charset="0"/>
              </a:rPr>
              <a:t>Championships #</a:t>
            </a:r>
            <a:r>
              <a:rPr lang="en-US" sz="3000" dirty="0" err="1" smtClean="0">
                <a:solidFill>
                  <a:srgbClr val="FF0000"/>
                </a:solidFill>
                <a:latin typeface="Calibri" panose="020F0502020204030204" pitchFamily="34" charset="0"/>
                <a:cs typeface="Calibri" panose="020F0502020204030204" pitchFamily="34" charset="0"/>
              </a:rPr>
              <a:t>spra</a:t>
            </a:r>
            <a:endParaRPr lang="en-US" sz="3000" dirty="0">
              <a:solidFill>
                <a:srgbClr val="FF0000"/>
              </a:solidFill>
              <a:latin typeface="Calibri" panose="020F0502020204030204" pitchFamily="34" charset="0"/>
              <a:cs typeface="Calibri" panose="020F0502020204030204" pitchFamily="34" charset="0"/>
            </a:endParaRPr>
          </a:p>
        </p:txBody>
      </p:sp>
      <p:pic>
        <p:nvPicPr>
          <p:cNvPr id="12" name="Picture 11"/>
          <p:cNvPicPr>
            <a:picLocks noChangeAspect="1"/>
          </p:cNvPicPr>
          <p:nvPr/>
        </p:nvPicPr>
        <p:blipFill>
          <a:blip r:embed="rId3"/>
          <a:stretch>
            <a:fillRect/>
          </a:stretch>
        </p:blipFill>
        <p:spPr>
          <a:xfrm>
            <a:off x="0" y="163286"/>
            <a:ext cx="5797005" cy="4347754"/>
          </a:xfrm>
          <a:prstGeom prst="rect">
            <a:avLst/>
          </a:prstGeom>
        </p:spPr>
      </p:pic>
      <p:pic>
        <p:nvPicPr>
          <p:cNvPr id="13" name="Picture 12"/>
          <p:cNvPicPr>
            <a:picLocks noChangeAspect="1"/>
          </p:cNvPicPr>
          <p:nvPr/>
        </p:nvPicPr>
        <p:blipFill>
          <a:blip r:embed="rId4"/>
          <a:stretch>
            <a:fillRect/>
          </a:stretch>
        </p:blipFill>
        <p:spPr>
          <a:xfrm>
            <a:off x="4533900" y="3278980"/>
            <a:ext cx="4772026" cy="3579020"/>
          </a:xfrm>
          <a:prstGeom prst="rect">
            <a:avLst/>
          </a:prstGeom>
        </p:spPr>
      </p:pic>
      <p:pic>
        <p:nvPicPr>
          <p:cNvPr id="14" name="Picture 13"/>
          <p:cNvPicPr>
            <a:picLocks noChangeAspect="1"/>
          </p:cNvPicPr>
          <p:nvPr/>
        </p:nvPicPr>
        <p:blipFill>
          <a:blip r:embed="rId5"/>
          <a:stretch>
            <a:fillRect/>
          </a:stretch>
        </p:blipFill>
        <p:spPr>
          <a:xfrm>
            <a:off x="5533432" y="0"/>
            <a:ext cx="3873507" cy="2906077"/>
          </a:xfrm>
          <a:prstGeom prst="rect">
            <a:avLst/>
          </a:prstGeom>
        </p:spPr>
      </p:pic>
      <p:pic>
        <p:nvPicPr>
          <p:cNvPr id="2" name="Picture 1"/>
          <p:cNvPicPr>
            <a:picLocks noChangeAspect="1"/>
          </p:cNvPicPr>
          <p:nvPr/>
        </p:nvPicPr>
        <p:blipFill>
          <a:blip r:embed="rId6"/>
          <a:stretch>
            <a:fillRect/>
          </a:stretch>
        </p:blipFill>
        <p:spPr>
          <a:xfrm>
            <a:off x="-1" y="4293710"/>
            <a:ext cx="1683884" cy="2564290"/>
          </a:xfrm>
          <a:prstGeom prst="rect">
            <a:avLst/>
          </a:prstGeom>
        </p:spPr>
      </p:pic>
    </p:spTree>
    <p:extLst>
      <p:ext uri="{BB962C8B-B14F-4D97-AF65-F5344CB8AC3E}">
        <p14:creationId xmlns:p14="http://schemas.microsoft.com/office/powerpoint/2010/main" val="49744304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0" y="162560"/>
            <a:ext cx="3047999" cy="5016758"/>
          </a:xfrm>
          <a:prstGeom prst="rect">
            <a:avLst/>
          </a:prstGeom>
        </p:spPr>
        <p:txBody>
          <a:bodyPr wrap="square">
            <a:spAutoFit/>
          </a:bodyPr>
          <a:lstStyle/>
          <a:p>
            <a:r>
              <a:rPr lang="en-US" sz="4000" dirty="0">
                <a:solidFill>
                  <a:schemeClr val="tx1"/>
                </a:solidFill>
                <a:latin typeface="Calibri" panose="020F0502020204030204" pitchFamily="34" charset="0"/>
                <a:cs typeface="Calibri" panose="020F0502020204030204" pitchFamily="34" charset="0"/>
              </a:rPr>
              <a:t>The </a:t>
            </a:r>
            <a:r>
              <a:rPr lang="en-US" sz="4000" dirty="0">
                <a:solidFill>
                  <a:srgbClr val="FF0000"/>
                </a:solidFill>
                <a:latin typeface="Calibri" panose="020F0502020204030204" pitchFamily="34" charset="0"/>
                <a:cs typeface="Calibri" panose="020F0502020204030204" pitchFamily="34" charset="0"/>
              </a:rPr>
              <a:t>U10 S2 Lightning </a:t>
            </a:r>
            <a:r>
              <a:rPr lang="en-US" sz="4000" dirty="0">
                <a:solidFill>
                  <a:schemeClr val="tx1"/>
                </a:solidFill>
                <a:latin typeface="Calibri" panose="020F0502020204030204" pitchFamily="34" charset="0"/>
                <a:cs typeface="Calibri" panose="020F0502020204030204" pitchFamily="34" charset="0"/>
              </a:rPr>
              <a:t>are having a great time at the Leduc Ringette Wild Thing tourney!  </a:t>
            </a:r>
            <a:endParaRPr lang="en-US" sz="4000" dirty="0" smtClean="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354299644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40"/>
          <p:cNvSpPr txBox="1"/>
          <p:nvPr/>
        </p:nvSpPr>
        <p:spPr>
          <a:xfrm>
            <a:off x="9305926" y="163286"/>
            <a:ext cx="2886074" cy="2031295"/>
          </a:xfrm>
          <a:prstGeom prst="rect">
            <a:avLst/>
          </a:prstGeom>
          <a:noFill/>
          <a:ln>
            <a:noFill/>
          </a:ln>
        </p:spPr>
        <p:txBody>
          <a:bodyPr spcFirstLastPara="1" wrap="square" lIns="91425" tIns="91425" rIns="91425" bIns="91425" anchor="t" anchorCtr="0">
            <a:spAutoFit/>
          </a:bodyPr>
          <a:lstStyle/>
          <a:p>
            <a:pPr lvl="0"/>
            <a:r>
              <a:rPr lang="en-US" sz="3000" dirty="0" smtClean="0">
                <a:solidFill>
                  <a:srgbClr val="FF0000"/>
                </a:solidFill>
                <a:latin typeface="Calibri" panose="020F0502020204030204" pitchFamily="34" charset="0"/>
                <a:cs typeface="Calibri" panose="020F0502020204030204" pitchFamily="34" charset="0"/>
              </a:rPr>
              <a:t>U16AA Power</a:t>
            </a:r>
            <a:r>
              <a:rPr lang="en-US" sz="3000" dirty="0" smtClean="0">
                <a:solidFill>
                  <a:schemeClr val="tx1"/>
                </a:solidFill>
                <a:latin typeface="Calibri" panose="020F0502020204030204" pitchFamily="34" charset="0"/>
                <a:cs typeface="Calibri" panose="020F0502020204030204" pitchFamily="34" charset="0"/>
              </a:rPr>
              <a:t>  </a:t>
            </a:r>
            <a:r>
              <a:rPr lang="en-US" sz="3000" dirty="0" smtClean="0">
                <a:solidFill>
                  <a:srgbClr val="FF0000"/>
                </a:solidFill>
                <a:latin typeface="Calibri" panose="020F0502020204030204" pitchFamily="34" charset="0"/>
                <a:cs typeface="Calibri" panose="020F0502020204030204" pitchFamily="34" charset="0"/>
              </a:rPr>
              <a:t>Canadian </a:t>
            </a:r>
            <a:r>
              <a:rPr lang="en-US" sz="3000" dirty="0">
                <a:solidFill>
                  <a:srgbClr val="FF0000"/>
                </a:solidFill>
                <a:latin typeface="Calibri" panose="020F0502020204030204" pitchFamily="34" charset="0"/>
                <a:cs typeface="Calibri" panose="020F0502020204030204" pitchFamily="34" charset="0"/>
              </a:rPr>
              <a:t>Ringette </a:t>
            </a:r>
            <a:r>
              <a:rPr lang="en-US" sz="3000" dirty="0" smtClean="0">
                <a:solidFill>
                  <a:srgbClr val="FF0000"/>
                </a:solidFill>
                <a:latin typeface="Calibri" panose="020F0502020204030204" pitchFamily="34" charset="0"/>
                <a:cs typeface="Calibri" panose="020F0502020204030204" pitchFamily="34" charset="0"/>
              </a:rPr>
              <a:t>Championships</a:t>
            </a:r>
            <a:endParaRPr lang="en-US" sz="3000" dirty="0">
              <a:solidFill>
                <a:srgbClr val="FF0000"/>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stretch>
            <a:fillRect/>
          </a:stretch>
        </p:blipFill>
        <p:spPr>
          <a:xfrm>
            <a:off x="0" y="0"/>
            <a:ext cx="9144000" cy="6858000"/>
          </a:xfrm>
          <a:prstGeom prst="rect">
            <a:avLst/>
          </a:prstGeom>
        </p:spPr>
      </p:pic>
      <p:pic>
        <p:nvPicPr>
          <p:cNvPr id="2" name="Picture 1"/>
          <p:cNvPicPr>
            <a:picLocks noChangeAspect="1"/>
          </p:cNvPicPr>
          <p:nvPr/>
        </p:nvPicPr>
        <p:blipFill>
          <a:blip r:embed="rId4"/>
          <a:stretch>
            <a:fillRect/>
          </a:stretch>
        </p:blipFill>
        <p:spPr>
          <a:xfrm>
            <a:off x="9799066" y="2748312"/>
            <a:ext cx="1682642" cy="2566638"/>
          </a:xfrm>
          <a:prstGeom prst="rect">
            <a:avLst/>
          </a:prstGeom>
        </p:spPr>
      </p:pic>
    </p:spTree>
    <p:extLst>
      <p:ext uri="{BB962C8B-B14F-4D97-AF65-F5344CB8AC3E}">
        <p14:creationId xmlns:p14="http://schemas.microsoft.com/office/powerpoint/2010/main" val="110059893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40"/>
          <p:cNvSpPr txBox="1"/>
          <p:nvPr/>
        </p:nvSpPr>
        <p:spPr>
          <a:xfrm>
            <a:off x="6096000" y="0"/>
            <a:ext cx="6199414" cy="3416290"/>
          </a:xfrm>
          <a:prstGeom prst="rect">
            <a:avLst/>
          </a:prstGeom>
          <a:noFill/>
          <a:ln>
            <a:noFill/>
          </a:ln>
        </p:spPr>
        <p:txBody>
          <a:bodyPr spcFirstLastPara="1" wrap="square" lIns="91425" tIns="91425" rIns="91425" bIns="91425" anchor="t" anchorCtr="0">
            <a:spAutoFit/>
          </a:bodyPr>
          <a:lstStyle/>
          <a:p>
            <a:pPr lvl="0"/>
            <a:r>
              <a:rPr lang="en-US" sz="3000" dirty="0">
                <a:solidFill>
                  <a:schemeClr val="tx1"/>
                </a:solidFill>
                <a:latin typeface="Calibri" panose="020F0502020204030204" pitchFamily="34" charset="0"/>
                <a:cs typeface="Calibri" panose="020F0502020204030204" pitchFamily="34" charset="0"/>
              </a:rPr>
              <a:t>It’s been a fantastic week of ringette for </a:t>
            </a:r>
            <a:r>
              <a:rPr lang="en-US" sz="3000" dirty="0">
                <a:solidFill>
                  <a:srgbClr val="FF0000"/>
                </a:solidFill>
                <a:latin typeface="Calibri" panose="020F0502020204030204" pitchFamily="34" charset="0"/>
                <a:cs typeface="Calibri" panose="020F0502020204030204" pitchFamily="34" charset="0"/>
              </a:rPr>
              <a:t>U19AA Power </a:t>
            </a:r>
            <a:r>
              <a:rPr lang="en-US" sz="3000" dirty="0">
                <a:solidFill>
                  <a:schemeClr val="tx1"/>
                </a:solidFill>
                <a:latin typeface="Calibri" panose="020F0502020204030204" pitchFamily="34" charset="0"/>
                <a:cs typeface="Calibri" panose="020F0502020204030204" pitchFamily="34" charset="0"/>
              </a:rPr>
              <a:t>finishing 4th in the country out of 18 teams! Amazing heart, </a:t>
            </a:r>
            <a:r>
              <a:rPr lang="en-US" sz="3000" dirty="0" err="1">
                <a:solidFill>
                  <a:schemeClr val="tx1"/>
                </a:solidFill>
                <a:latin typeface="Calibri" panose="020F0502020204030204" pitchFamily="34" charset="0"/>
                <a:cs typeface="Calibri" panose="020F0502020204030204" pitchFamily="34" charset="0"/>
              </a:rPr>
              <a:t>husle</a:t>
            </a:r>
            <a:r>
              <a:rPr lang="en-US" sz="3000" dirty="0">
                <a:solidFill>
                  <a:schemeClr val="tx1"/>
                </a:solidFill>
                <a:latin typeface="Calibri" panose="020F0502020204030204" pitchFamily="34" charset="0"/>
                <a:cs typeface="Calibri" panose="020F0502020204030204" pitchFamily="34" charset="0"/>
              </a:rPr>
              <a:t> and talent. </a:t>
            </a:r>
            <a:r>
              <a:rPr lang="en-US" sz="3000" dirty="0" smtClean="0">
                <a:solidFill>
                  <a:schemeClr val="tx1"/>
                </a:solidFill>
                <a:latin typeface="Calibri" panose="020F0502020204030204" pitchFamily="34" charset="0"/>
                <a:cs typeface="Calibri" panose="020F0502020204030204" pitchFamily="34" charset="0"/>
              </a:rPr>
              <a:t>Congrats </a:t>
            </a:r>
            <a:r>
              <a:rPr lang="en-US" sz="3000" dirty="0">
                <a:solidFill>
                  <a:schemeClr val="tx1"/>
                </a:solidFill>
                <a:latin typeface="Calibri" panose="020F0502020204030204" pitchFamily="34" charset="0"/>
                <a:cs typeface="Calibri" panose="020F0502020204030204" pitchFamily="34" charset="0"/>
              </a:rPr>
              <a:t>to </a:t>
            </a:r>
            <a:r>
              <a:rPr lang="en-US" sz="3000" dirty="0" err="1">
                <a:solidFill>
                  <a:schemeClr val="tx1"/>
                </a:solidFill>
                <a:latin typeface="Calibri" panose="020F0502020204030204" pitchFamily="34" charset="0"/>
                <a:cs typeface="Calibri" panose="020F0502020204030204" pitchFamily="34" charset="0"/>
              </a:rPr>
              <a:t>Kaeli</a:t>
            </a:r>
            <a:r>
              <a:rPr lang="en-US" sz="3000" dirty="0">
                <a:solidFill>
                  <a:schemeClr val="tx1"/>
                </a:solidFill>
                <a:latin typeface="Calibri" panose="020F0502020204030204" pitchFamily="34" charset="0"/>
                <a:cs typeface="Calibri" panose="020F0502020204030204" pitchFamily="34" charset="0"/>
              </a:rPr>
              <a:t> </a:t>
            </a:r>
            <a:r>
              <a:rPr lang="en-US" sz="3000" dirty="0" err="1">
                <a:solidFill>
                  <a:schemeClr val="tx1"/>
                </a:solidFill>
                <a:latin typeface="Calibri" panose="020F0502020204030204" pitchFamily="34" charset="0"/>
                <a:cs typeface="Calibri" panose="020F0502020204030204" pitchFamily="34" charset="0"/>
              </a:rPr>
              <a:t>Woodlife</a:t>
            </a:r>
            <a:r>
              <a:rPr lang="en-US" sz="3000" dirty="0">
                <a:solidFill>
                  <a:schemeClr val="tx1"/>
                </a:solidFill>
                <a:latin typeface="Calibri" panose="020F0502020204030204" pitchFamily="34" charset="0"/>
                <a:cs typeface="Calibri" panose="020F0502020204030204" pitchFamily="34" charset="0"/>
              </a:rPr>
              <a:t> named as U19AA first line goalie for the National All Star Team!! </a:t>
            </a:r>
            <a:r>
              <a:rPr lang="en-US" sz="3000" dirty="0" smtClean="0">
                <a:solidFill>
                  <a:srgbClr val="FF0000"/>
                </a:solidFill>
                <a:latin typeface="Calibri" panose="020F0502020204030204" pitchFamily="34" charset="0"/>
                <a:cs typeface="Calibri" panose="020F0502020204030204" pitchFamily="34" charset="0"/>
              </a:rPr>
              <a:t>#crc2022</a:t>
            </a:r>
            <a:endParaRPr lang="en-US" sz="3000" dirty="0">
              <a:solidFill>
                <a:srgbClr val="FF000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0" y="0"/>
            <a:ext cx="6096000" cy="4162425"/>
          </a:xfrm>
          <a:prstGeom prst="rect">
            <a:avLst/>
          </a:prstGeom>
        </p:spPr>
      </p:pic>
      <p:pic>
        <p:nvPicPr>
          <p:cNvPr id="6" name="Picture 5"/>
          <p:cNvPicPr>
            <a:picLocks noChangeAspect="1"/>
          </p:cNvPicPr>
          <p:nvPr/>
        </p:nvPicPr>
        <p:blipFill>
          <a:blip r:embed="rId4"/>
          <a:stretch>
            <a:fillRect/>
          </a:stretch>
        </p:blipFill>
        <p:spPr>
          <a:xfrm>
            <a:off x="0" y="3364909"/>
            <a:ext cx="7796893" cy="3493091"/>
          </a:xfrm>
          <a:prstGeom prst="rect">
            <a:avLst/>
          </a:prstGeom>
        </p:spPr>
      </p:pic>
      <p:pic>
        <p:nvPicPr>
          <p:cNvPr id="2" name="Picture 1"/>
          <p:cNvPicPr>
            <a:picLocks noChangeAspect="1"/>
          </p:cNvPicPr>
          <p:nvPr/>
        </p:nvPicPr>
        <p:blipFill>
          <a:blip r:embed="rId5"/>
          <a:stretch>
            <a:fillRect/>
          </a:stretch>
        </p:blipFill>
        <p:spPr>
          <a:xfrm>
            <a:off x="8737708" y="3548412"/>
            <a:ext cx="1682642" cy="2566638"/>
          </a:xfrm>
          <a:prstGeom prst="rect">
            <a:avLst/>
          </a:prstGeom>
        </p:spPr>
      </p:pic>
    </p:spTree>
    <p:extLst>
      <p:ext uri="{BB962C8B-B14F-4D97-AF65-F5344CB8AC3E}">
        <p14:creationId xmlns:p14="http://schemas.microsoft.com/office/powerpoint/2010/main" val="69812708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4057650" cy="2705100"/>
          </a:xfrm>
          <a:prstGeom prst="rect">
            <a:avLst/>
          </a:prstGeom>
        </p:spPr>
      </p:pic>
      <p:pic>
        <p:nvPicPr>
          <p:cNvPr id="4" name="Picture 3"/>
          <p:cNvPicPr>
            <a:picLocks noChangeAspect="1"/>
          </p:cNvPicPr>
          <p:nvPr/>
        </p:nvPicPr>
        <p:blipFill>
          <a:blip r:embed="rId4"/>
          <a:stretch>
            <a:fillRect/>
          </a:stretch>
        </p:blipFill>
        <p:spPr>
          <a:xfrm>
            <a:off x="0" y="2800350"/>
            <a:ext cx="6096000" cy="4057650"/>
          </a:xfrm>
          <a:prstGeom prst="rect">
            <a:avLst/>
          </a:prstGeom>
        </p:spPr>
      </p:pic>
      <p:pic>
        <p:nvPicPr>
          <p:cNvPr id="7" name="Picture 6"/>
          <p:cNvPicPr>
            <a:picLocks noChangeAspect="1"/>
          </p:cNvPicPr>
          <p:nvPr/>
        </p:nvPicPr>
        <p:blipFill>
          <a:blip r:embed="rId5"/>
          <a:stretch>
            <a:fillRect/>
          </a:stretch>
        </p:blipFill>
        <p:spPr>
          <a:xfrm>
            <a:off x="6096000" y="0"/>
            <a:ext cx="5587093" cy="4056461"/>
          </a:xfrm>
          <a:prstGeom prst="rect">
            <a:avLst/>
          </a:prstGeom>
        </p:spPr>
      </p:pic>
      <p:pic>
        <p:nvPicPr>
          <p:cNvPr id="8" name="Picture 7"/>
          <p:cNvPicPr>
            <a:picLocks noChangeAspect="1"/>
          </p:cNvPicPr>
          <p:nvPr/>
        </p:nvPicPr>
        <p:blipFill>
          <a:blip r:embed="rId6"/>
          <a:stretch>
            <a:fillRect/>
          </a:stretch>
        </p:blipFill>
        <p:spPr>
          <a:xfrm>
            <a:off x="7625443" y="3861941"/>
            <a:ext cx="3527651" cy="2770180"/>
          </a:xfrm>
          <a:prstGeom prst="rect">
            <a:avLst/>
          </a:prstGeom>
        </p:spPr>
      </p:pic>
      <p:sp>
        <p:nvSpPr>
          <p:cNvPr id="5" name="Rectangle 4"/>
          <p:cNvSpPr/>
          <p:nvPr/>
        </p:nvSpPr>
        <p:spPr>
          <a:xfrm>
            <a:off x="4425354" y="189012"/>
            <a:ext cx="1712328" cy="2062103"/>
          </a:xfrm>
          <a:prstGeom prst="rect">
            <a:avLst/>
          </a:prstGeom>
        </p:spPr>
        <p:txBody>
          <a:bodyPr wrap="none">
            <a:spAutoFit/>
          </a:bodyPr>
          <a:lstStyle/>
          <a:p>
            <a:r>
              <a:rPr lang="en-US" sz="3200" dirty="0">
                <a:solidFill>
                  <a:srgbClr val="FF0000"/>
                </a:solidFill>
                <a:latin typeface="Calibri" panose="020F0502020204030204" pitchFamily="34" charset="0"/>
                <a:cs typeface="Calibri" panose="020F0502020204030204" pitchFamily="34" charset="0"/>
              </a:rPr>
              <a:t>U19AA </a:t>
            </a:r>
            <a:endParaRPr lang="en-US" sz="3200" dirty="0" smtClean="0">
              <a:solidFill>
                <a:srgbClr val="FF0000"/>
              </a:solidFill>
              <a:latin typeface="Calibri" panose="020F0502020204030204" pitchFamily="34" charset="0"/>
              <a:cs typeface="Calibri" panose="020F0502020204030204" pitchFamily="34" charset="0"/>
            </a:endParaRPr>
          </a:p>
          <a:p>
            <a:r>
              <a:rPr lang="en-US" sz="3200" dirty="0" smtClean="0">
                <a:solidFill>
                  <a:srgbClr val="FF0000"/>
                </a:solidFill>
                <a:latin typeface="Calibri" panose="020F0502020204030204" pitchFamily="34" charset="0"/>
                <a:cs typeface="Calibri" panose="020F0502020204030204" pitchFamily="34" charset="0"/>
              </a:rPr>
              <a:t>Power</a:t>
            </a:r>
          </a:p>
          <a:p>
            <a:r>
              <a:rPr lang="en-US" sz="3200" dirty="0">
                <a:solidFill>
                  <a:srgbClr val="FF0000"/>
                </a:solidFill>
                <a:latin typeface="Calibri" panose="020F0502020204030204" pitchFamily="34" charset="0"/>
                <a:cs typeface="Calibri" panose="020F0502020204030204" pitchFamily="34" charset="0"/>
              </a:rPr>
              <a:t>#crc2022</a:t>
            </a:r>
            <a:endParaRPr lang="en-US" sz="3200" b="1" dirty="0">
              <a:solidFill>
                <a:srgbClr val="FF0000"/>
              </a:solidFill>
              <a:latin typeface="Calibri" panose="020F0502020204030204" pitchFamily="34" charset="0"/>
              <a:ea typeface="Calibri"/>
              <a:cs typeface="Calibri" panose="020F0502020204030204" pitchFamily="34" charset="0"/>
              <a:sym typeface="Calibri"/>
            </a:endParaRPr>
          </a:p>
          <a:p>
            <a:r>
              <a:rPr lang="en-US" sz="3200" dirty="0" smtClean="0">
                <a:solidFill>
                  <a:srgbClr val="FF0000"/>
                </a:solidFill>
                <a:latin typeface="Calibri" panose="020F0502020204030204" pitchFamily="34" charset="0"/>
                <a:cs typeface="Calibri" panose="020F0502020204030204" pitchFamily="34" charset="0"/>
              </a:rPr>
              <a:t> </a:t>
            </a:r>
            <a:endParaRPr lang="en-CA" sz="3200" dirty="0"/>
          </a:p>
        </p:txBody>
      </p:sp>
    </p:spTree>
    <p:extLst>
      <p:ext uri="{BB962C8B-B14F-4D97-AF65-F5344CB8AC3E}">
        <p14:creationId xmlns:p14="http://schemas.microsoft.com/office/powerpoint/2010/main" val="7985672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40"/>
          <p:cNvSpPr txBox="1"/>
          <p:nvPr/>
        </p:nvSpPr>
        <p:spPr>
          <a:xfrm>
            <a:off x="7376840" y="0"/>
            <a:ext cx="4449128" cy="677078"/>
          </a:xfrm>
          <a:prstGeom prst="rect">
            <a:avLst/>
          </a:prstGeom>
          <a:noFill/>
          <a:ln>
            <a:noFill/>
          </a:ln>
        </p:spPr>
        <p:txBody>
          <a:bodyPr spcFirstLastPara="1" wrap="square" lIns="91425" tIns="91425" rIns="91425" bIns="91425" anchor="t" anchorCtr="0">
            <a:spAutoFit/>
          </a:bodyPr>
          <a:lstStyle/>
          <a:p>
            <a:pPr lvl="0"/>
            <a:r>
              <a:rPr lang="en-US" sz="3200" dirty="0" smtClean="0">
                <a:solidFill>
                  <a:srgbClr val="FF0000"/>
                </a:solidFill>
                <a:latin typeface="Calibri" panose="020F0502020204030204" pitchFamily="34" charset="0"/>
                <a:cs typeface="Calibri" panose="020F0502020204030204" pitchFamily="34" charset="0"/>
              </a:rPr>
              <a:t>U19AA Power #crc2022</a:t>
            </a:r>
            <a:endParaRPr lang="en-US" sz="3200" b="1" dirty="0">
              <a:solidFill>
                <a:srgbClr val="FF0000"/>
              </a:solidFill>
              <a:latin typeface="Calibri" panose="020F0502020204030204" pitchFamily="34" charset="0"/>
              <a:ea typeface="Calibri"/>
              <a:cs typeface="Calibri" panose="020F0502020204030204" pitchFamily="34" charset="0"/>
              <a:sym typeface="Calibri"/>
            </a:endParaRPr>
          </a:p>
        </p:txBody>
      </p:sp>
      <p:pic>
        <p:nvPicPr>
          <p:cNvPr id="3" name="Picture 2"/>
          <p:cNvPicPr>
            <a:picLocks noChangeAspect="1"/>
          </p:cNvPicPr>
          <p:nvPr/>
        </p:nvPicPr>
        <p:blipFill>
          <a:blip r:embed="rId3"/>
          <a:stretch>
            <a:fillRect/>
          </a:stretch>
        </p:blipFill>
        <p:spPr>
          <a:xfrm>
            <a:off x="0" y="-98005"/>
            <a:ext cx="6891337" cy="5716393"/>
          </a:xfrm>
          <a:prstGeom prst="rect">
            <a:avLst/>
          </a:prstGeom>
        </p:spPr>
      </p:pic>
      <p:pic>
        <p:nvPicPr>
          <p:cNvPr id="4" name="Picture 3"/>
          <p:cNvPicPr>
            <a:picLocks noChangeAspect="1"/>
          </p:cNvPicPr>
          <p:nvPr/>
        </p:nvPicPr>
        <p:blipFill>
          <a:blip r:embed="rId4"/>
          <a:stretch>
            <a:fillRect/>
          </a:stretch>
        </p:blipFill>
        <p:spPr>
          <a:xfrm>
            <a:off x="6874359" y="2694214"/>
            <a:ext cx="5317642" cy="3506561"/>
          </a:xfrm>
          <a:prstGeom prst="rect">
            <a:avLst/>
          </a:prstGeom>
        </p:spPr>
      </p:pic>
      <p:pic>
        <p:nvPicPr>
          <p:cNvPr id="5" name="Picture 4"/>
          <p:cNvPicPr>
            <a:picLocks noChangeAspect="1"/>
          </p:cNvPicPr>
          <p:nvPr/>
        </p:nvPicPr>
        <p:blipFill>
          <a:blip r:embed="rId5"/>
          <a:stretch>
            <a:fillRect/>
          </a:stretch>
        </p:blipFill>
        <p:spPr>
          <a:xfrm>
            <a:off x="7904111" y="615523"/>
            <a:ext cx="3258137" cy="2443603"/>
          </a:xfrm>
          <a:prstGeom prst="rect">
            <a:avLst/>
          </a:prstGeom>
        </p:spPr>
      </p:pic>
    </p:spTree>
    <p:extLst>
      <p:ext uri="{BB962C8B-B14F-4D97-AF65-F5344CB8AC3E}">
        <p14:creationId xmlns:p14="http://schemas.microsoft.com/office/powerpoint/2010/main" val="426024677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5"/>
          <p:cNvSpPr txBox="1">
            <a:spLocks noGrp="1"/>
          </p:cNvSpPr>
          <p:nvPr>
            <p:ph type="ctr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dirty="0"/>
          </a:p>
        </p:txBody>
      </p:sp>
      <p:sp>
        <p:nvSpPr>
          <p:cNvPr id="260" name="Google Shape;260;p45"/>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6"/>
          <p:cNvSpPr txBox="1">
            <a:spLocks noGrp="1"/>
          </p:cNvSpPr>
          <p:nvPr>
            <p:ph type="ctr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dirty="0"/>
          </a:p>
        </p:txBody>
      </p:sp>
      <p:sp>
        <p:nvSpPr>
          <p:cNvPr id="268" name="Google Shape;268;p46"/>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pic>
        <p:nvPicPr>
          <p:cNvPr id="3" name="Picture 2"/>
          <p:cNvPicPr>
            <a:picLocks noChangeAspect="1"/>
          </p:cNvPicPr>
          <p:nvPr/>
        </p:nvPicPr>
        <p:blipFill>
          <a:blip r:embed="rId3"/>
          <a:stretch>
            <a:fillRect/>
          </a:stretch>
        </p:blipFill>
        <p:spPr>
          <a:xfrm>
            <a:off x="0" y="0"/>
            <a:ext cx="12586606" cy="70799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7"/>
          <p:cNvSpPr txBox="1">
            <a:spLocks noGrp="1"/>
          </p:cNvSpPr>
          <p:nvPr>
            <p:ph type="ctr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a:p>
        </p:txBody>
      </p:sp>
      <p:sp>
        <p:nvSpPr>
          <p:cNvPr id="276" name="Google Shape;276;p47"/>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a:p>
        </p:txBody>
      </p:sp>
      <p:sp>
        <p:nvSpPr>
          <p:cNvPr id="284" name="Google Shape;284;p48"/>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9"/>
          <p:cNvSpPr txBox="1">
            <a:spLocks noGrp="1"/>
          </p:cNvSpPr>
          <p:nvPr>
            <p:ph type="ctr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a:p>
        </p:txBody>
      </p:sp>
      <p:sp>
        <p:nvSpPr>
          <p:cNvPr id="292" name="Google Shape;292;p49"/>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0"/>
          <p:cNvSpPr txBox="1">
            <a:spLocks noGrp="1"/>
          </p:cNvSpPr>
          <p:nvPr>
            <p:ph type="ctr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a:p>
        </p:txBody>
      </p:sp>
      <p:sp>
        <p:nvSpPr>
          <p:cNvPr id="300" name="Google Shape;300;p50"/>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6858000" y="0"/>
            <a:ext cx="5181601" cy="2800767"/>
          </a:xfrm>
          <a:prstGeom prst="rect">
            <a:avLst/>
          </a:prstGeom>
        </p:spPr>
        <p:txBody>
          <a:bodyPr wrap="square">
            <a:spAutoFit/>
          </a:bodyPr>
          <a:lstStyle/>
          <a:p>
            <a:r>
              <a:rPr lang="en-US" sz="4400" dirty="0" smtClean="0">
                <a:solidFill>
                  <a:srgbClr val="FF0000"/>
                </a:solidFill>
                <a:latin typeface="Calibri" panose="020F0502020204030204" pitchFamily="34" charset="0"/>
                <a:cs typeface="Calibri" panose="020F0502020204030204" pitchFamily="34" charset="0"/>
              </a:rPr>
              <a:t>U10S3 Warriors </a:t>
            </a:r>
            <a:r>
              <a:rPr lang="en-US" sz="4400" dirty="0" smtClean="0">
                <a:solidFill>
                  <a:schemeClr val="tx1"/>
                </a:solidFill>
                <a:latin typeface="Calibri" panose="020F0502020204030204" pitchFamily="34" charset="0"/>
                <a:cs typeface="Calibri" panose="020F0502020204030204" pitchFamily="34" charset="0"/>
              </a:rPr>
              <a:t>in the Platinum Ring!!</a:t>
            </a:r>
          </a:p>
          <a:p>
            <a:r>
              <a:rPr lang="en-US" sz="4400" dirty="0" smtClean="0">
                <a:solidFill>
                  <a:srgbClr val="FF0000"/>
                </a:solidFill>
                <a:latin typeface="Calibri" panose="020F0502020204030204" pitchFamily="34" charset="0"/>
                <a:cs typeface="Calibri" panose="020F0502020204030204" pitchFamily="34" charset="0"/>
              </a:rPr>
              <a:t>#</a:t>
            </a:r>
            <a:r>
              <a:rPr lang="en-US" sz="4400" dirty="0" err="1" smtClean="0">
                <a:solidFill>
                  <a:srgbClr val="FF0000"/>
                </a:solidFill>
                <a:latin typeface="Calibri" panose="020F0502020204030204" pitchFamily="34" charset="0"/>
                <a:cs typeface="Calibri" panose="020F0502020204030204" pitchFamily="34" charset="0"/>
              </a:rPr>
              <a:t>spra</a:t>
            </a:r>
            <a:r>
              <a:rPr lang="en-US" sz="4400" dirty="0" smtClean="0">
                <a:solidFill>
                  <a:srgbClr val="FF0000"/>
                </a:solidFill>
                <a:latin typeface="Calibri" panose="020F0502020204030204" pitchFamily="34" charset="0"/>
                <a:cs typeface="Calibri" panose="020F0502020204030204" pitchFamily="34" charset="0"/>
              </a:rPr>
              <a:t> </a:t>
            </a:r>
            <a:r>
              <a:rPr lang="en-US" sz="4400" dirty="0">
                <a:solidFill>
                  <a:srgbClr val="FF0000"/>
                </a:solidFill>
                <a:latin typeface="Calibri" panose="020F0502020204030204" pitchFamily="34" charset="0"/>
                <a:cs typeface="Calibri" panose="020F0502020204030204" pitchFamily="34" charset="0"/>
              </a:rPr>
              <a:t>#</a:t>
            </a:r>
            <a:r>
              <a:rPr lang="en-US" sz="4400" dirty="0" err="1">
                <a:solidFill>
                  <a:srgbClr val="FF0000"/>
                </a:solidFill>
                <a:latin typeface="Calibri" panose="020F0502020204030204" pitchFamily="34" charset="0"/>
                <a:cs typeface="Calibri" panose="020F0502020204030204" pitchFamily="34" charset="0"/>
              </a:rPr>
              <a:t>ringettetournament</a:t>
            </a:r>
            <a:endParaRPr lang="en-CA" sz="44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3085129"/>
            <a:ext cx="3772871" cy="3772871"/>
          </a:xfrm>
          <a:prstGeom prst="rect">
            <a:avLst/>
          </a:prstGeom>
        </p:spPr>
      </p:pic>
    </p:spTree>
    <p:extLst>
      <p:ext uri="{BB962C8B-B14F-4D97-AF65-F5344CB8AC3E}">
        <p14:creationId xmlns:p14="http://schemas.microsoft.com/office/powerpoint/2010/main" val="331258807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1"/>
          <p:cNvSpPr txBox="1">
            <a:spLocks noGrp="1"/>
          </p:cNvSpPr>
          <p:nvPr>
            <p:ph type="ctr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a:p>
        </p:txBody>
      </p:sp>
      <p:sp>
        <p:nvSpPr>
          <p:cNvPr id="308" name="Google Shape;308;p51"/>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2"/>
          <p:cNvSpPr txBox="1">
            <a:spLocks noGrp="1"/>
          </p:cNvSpPr>
          <p:nvPr>
            <p:ph type="ctr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dirty="0"/>
          </a:p>
        </p:txBody>
      </p:sp>
      <p:sp>
        <p:nvSpPr>
          <p:cNvPr id="316" name="Google Shape;316;p52"/>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9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31"/>
          <p:cNvSpPr txBox="1">
            <a:spLocks noGrp="1"/>
          </p:cNvSpPr>
          <p:nvPr>
            <p:ph type="subTitle" idx="1"/>
          </p:nvPr>
        </p:nvSpPr>
        <p:spPr>
          <a:xfrm>
            <a:off x="1658648" y="210127"/>
            <a:ext cx="8676222" cy="19050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sz="4400" b="1" i="1" dirty="0" smtClean="0">
                <a:solidFill>
                  <a:srgbClr val="FF0000"/>
                </a:solidFill>
                <a:latin typeface="Calibri" panose="020F0502020204030204" pitchFamily="34" charset="0"/>
                <a:cs typeface="Calibri" panose="020F0502020204030204" pitchFamily="34" charset="0"/>
              </a:rPr>
              <a:t>BROUGHT TO YOU BY:</a:t>
            </a:r>
            <a:endParaRPr sz="4400" b="1" i="1"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769" y="1046020"/>
            <a:ext cx="5811980" cy="5811980"/>
          </a:xfrm>
          <a:prstGeom prst="rect">
            <a:avLst/>
          </a:prstGeom>
        </p:spPr>
      </p:pic>
    </p:spTree>
    <p:extLst>
      <p:ext uri="{BB962C8B-B14F-4D97-AF65-F5344CB8AC3E}">
        <p14:creationId xmlns:p14="http://schemas.microsoft.com/office/powerpoint/2010/main" val="312517558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8793805" y="1789791"/>
            <a:ext cx="3300919" cy="4524315"/>
          </a:xfrm>
          <a:prstGeom prst="rect">
            <a:avLst/>
          </a:prstGeom>
        </p:spPr>
        <p:txBody>
          <a:bodyPr wrap="square">
            <a:spAutoFit/>
          </a:bodyPr>
          <a:lstStyle/>
          <a:p>
            <a:r>
              <a:rPr lang="en-US" sz="3200" dirty="0" smtClean="0">
                <a:solidFill>
                  <a:schemeClr val="tx1"/>
                </a:solidFill>
                <a:latin typeface="Calibri" panose="020F0502020204030204" pitchFamily="34" charset="0"/>
                <a:cs typeface="Calibri" panose="020F0502020204030204" pitchFamily="34" charset="0"/>
              </a:rPr>
              <a:t>Our </a:t>
            </a:r>
            <a:r>
              <a:rPr lang="en-US" sz="3200" dirty="0" smtClean="0">
                <a:solidFill>
                  <a:srgbClr val="FF0000"/>
                </a:solidFill>
                <a:latin typeface="Calibri" panose="020F0502020204030204" pitchFamily="34" charset="0"/>
                <a:cs typeface="Calibri" panose="020F0502020204030204" pitchFamily="34" charset="0"/>
              </a:rPr>
              <a:t>Active </a:t>
            </a:r>
            <a:r>
              <a:rPr lang="en-US" sz="3200" dirty="0">
                <a:solidFill>
                  <a:srgbClr val="FF0000"/>
                </a:solidFill>
                <a:latin typeface="Calibri" panose="020F0502020204030204" pitchFamily="34" charset="0"/>
                <a:cs typeface="Calibri" panose="020F0502020204030204" pitchFamily="34" charset="0"/>
              </a:rPr>
              <a:t>Start and U10 S1 Red Hawks and Shooting Stars, and S2 Lightning and Frogs</a:t>
            </a:r>
            <a:r>
              <a:rPr lang="en-US" sz="3200" dirty="0">
                <a:solidFill>
                  <a:schemeClr val="tx1"/>
                </a:solidFill>
                <a:latin typeface="Calibri" panose="020F0502020204030204" pitchFamily="34" charset="0"/>
                <a:cs typeface="Calibri" panose="020F0502020204030204" pitchFamily="34" charset="0"/>
              </a:rPr>
              <a:t>, </a:t>
            </a:r>
            <a:r>
              <a:rPr lang="en-US" sz="3200" dirty="0" smtClean="0">
                <a:solidFill>
                  <a:schemeClr val="tx1"/>
                </a:solidFill>
                <a:latin typeface="Calibri" panose="020F0502020204030204" pitchFamily="34" charset="0"/>
                <a:cs typeface="Calibri" panose="020F0502020204030204" pitchFamily="34" charset="0"/>
              </a:rPr>
              <a:t>had fun in the mini </a:t>
            </a:r>
            <a:r>
              <a:rPr lang="en-US" sz="3200" dirty="0">
                <a:solidFill>
                  <a:schemeClr val="tx1"/>
                </a:solidFill>
                <a:latin typeface="Calibri" panose="020F0502020204030204" pitchFamily="34" charset="0"/>
                <a:cs typeface="Calibri" panose="020F0502020204030204" pitchFamily="34" charset="0"/>
              </a:rPr>
              <a:t>platinum ring </a:t>
            </a:r>
            <a:r>
              <a:rPr lang="en-US" sz="3200" dirty="0" smtClean="0">
                <a:solidFill>
                  <a:schemeClr val="tx1"/>
                </a:solidFill>
                <a:latin typeface="Calibri" panose="020F0502020204030204" pitchFamily="34" charset="0"/>
                <a:cs typeface="Calibri" panose="020F0502020204030204" pitchFamily="34" charset="0"/>
              </a:rPr>
              <a:t>tournament! </a:t>
            </a:r>
            <a:endParaRPr lang="en-CA" sz="3200" dirty="0">
              <a:solidFill>
                <a:srgbClr val="FF000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740727" cy="498763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905" y="1870364"/>
            <a:ext cx="3740727" cy="498763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5562" y="0"/>
            <a:ext cx="2422187" cy="3229583"/>
          </a:xfrm>
          <a:prstGeom prst="rect">
            <a:avLst/>
          </a:prstGeom>
        </p:spPr>
      </p:pic>
    </p:spTree>
    <p:extLst>
      <p:ext uri="{BB962C8B-B14F-4D97-AF65-F5344CB8AC3E}">
        <p14:creationId xmlns:p14="http://schemas.microsoft.com/office/powerpoint/2010/main" val="324279265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7713151" y="173426"/>
            <a:ext cx="4349541" cy="5509200"/>
          </a:xfrm>
          <a:prstGeom prst="rect">
            <a:avLst/>
          </a:prstGeom>
        </p:spPr>
        <p:txBody>
          <a:bodyPr wrap="square">
            <a:spAutoFit/>
          </a:bodyPr>
          <a:lstStyle/>
          <a:p>
            <a:r>
              <a:rPr lang="en-US" sz="3200" dirty="0">
                <a:solidFill>
                  <a:schemeClr val="tx1"/>
                </a:solidFill>
                <a:latin typeface="Calibri" panose="020F0502020204030204" pitchFamily="34" charset="0"/>
                <a:cs typeface="Calibri" panose="020F0502020204030204" pitchFamily="34" charset="0"/>
              </a:rPr>
              <a:t>The </a:t>
            </a:r>
            <a:r>
              <a:rPr lang="en-US" sz="3200" dirty="0" smtClean="0">
                <a:solidFill>
                  <a:srgbClr val="FF0000"/>
                </a:solidFill>
                <a:latin typeface="Calibri" panose="020F0502020204030204" pitchFamily="34" charset="0"/>
                <a:cs typeface="Calibri" panose="020F0502020204030204" pitchFamily="34" charset="0"/>
              </a:rPr>
              <a:t>U10-Step </a:t>
            </a:r>
            <a:r>
              <a:rPr lang="en-US" sz="3200" dirty="0">
                <a:solidFill>
                  <a:srgbClr val="FF0000"/>
                </a:solidFill>
                <a:latin typeface="Calibri" panose="020F0502020204030204" pitchFamily="34" charset="0"/>
                <a:cs typeface="Calibri" panose="020F0502020204030204" pitchFamily="34" charset="0"/>
              </a:rPr>
              <a:t>3 Warriors and Devils </a:t>
            </a:r>
            <a:r>
              <a:rPr lang="en-US" sz="3200" dirty="0">
                <a:solidFill>
                  <a:schemeClr val="tx1"/>
                </a:solidFill>
                <a:latin typeface="Calibri" panose="020F0502020204030204" pitchFamily="34" charset="0"/>
                <a:cs typeface="Calibri" panose="020F0502020204030204" pitchFamily="34" charset="0"/>
              </a:rPr>
              <a:t>faced off for their last regular season game. All the players dug deep to make it a really exciting game.</a:t>
            </a:r>
          </a:p>
          <a:p>
            <a:endParaRPr lang="en-US" sz="3200" dirty="0">
              <a:solidFill>
                <a:schemeClr val="tx1"/>
              </a:solidFill>
              <a:latin typeface="Calibri" panose="020F0502020204030204" pitchFamily="34" charset="0"/>
              <a:cs typeface="Calibri" panose="020F0502020204030204" pitchFamily="34" charset="0"/>
            </a:endParaRPr>
          </a:p>
          <a:p>
            <a:r>
              <a:rPr lang="en-US" sz="3200" dirty="0">
                <a:solidFill>
                  <a:schemeClr val="tx1"/>
                </a:solidFill>
                <a:latin typeface="Calibri" panose="020F0502020204030204" pitchFamily="34" charset="0"/>
                <a:cs typeface="Calibri" panose="020F0502020204030204" pitchFamily="34" charset="0"/>
              </a:rPr>
              <a:t>The Warriors came out on top - complete with a whipped cream pie for Coach Steve for the win! </a:t>
            </a:r>
            <a:endParaRPr lang="en-CA" sz="32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71"/>
            <a:ext cx="6858000" cy="6858000"/>
          </a:xfrm>
          <a:prstGeom prst="rect">
            <a:avLst/>
          </a:prstGeom>
        </p:spPr>
      </p:pic>
    </p:spTree>
    <p:extLst>
      <p:ext uri="{BB962C8B-B14F-4D97-AF65-F5344CB8AC3E}">
        <p14:creationId xmlns:p14="http://schemas.microsoft.com/office/powerpoint/2010/main" val="27273265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8531003" y="1562621"/>
            <a:ext cx="2765997" cy="2308324"/>
          </a:xfrm>
          <a:prstGeom prst="rect">
            <a:avLst/>
          </a:prstGeom>
        </p:spPr>
        <p:txBody>
          <a:bodyPr wrap="square">
            <a:spAutoFit/>
          </a:bodyPr>
          <a:lstStyle/>
          <a:p>
            <a:r>
              <a:rPr lang="en-US" sz="4800" dirty="0" smtClean="0">
                <a:solidFill>
                  <a:srgbClr val="FF0000"/>
                </a:solidFill>
                <a:latin typeface="Calibri" panose="020F0502020204030204" pitchFamily="34" charset="0"/>
                <a:cs typeface="Calibri" panose="020F0502020204030204" pitchFamily="34" charset="0"/>
              </a:rPr>
              <a:t>U10/U12 Goalie Clinic!!</a:t>
            </a:r>
            <a:endParaRPr lang="en-CA" sz="4800" dirty="0">
              <a:solidFill>
                <a:srgbClr val="FF0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40" y="0"/>
            <a:ext cx="5486400" cy="6858000"/>
          </a:xfrm>
          <a:prstGeom prst="rect">
            <a:avLst/>
          </a:prstGeom>
        </p:spPr>
      </p:pic>
    </p:spTree>
    <p:extLst>
      <p:ext uri="{BB962C8B-B14F-4D97-AF65-F5344CB8AC3E}">
        <p14:creationId xmlns:p14="http://schemas.microsoft.com/office/powerpoint/2010/main" val="204556102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328727" y="81064"/>
            <a:ext cx="2765997" cy="6124754"/>
          </a:xfrm>
          <a:prstGeom prst="rect">
            <a:avLst/>
          </a:prstGeom>
        </p:spPr>
        <p:txBody>
          <a:bodyPr wrap="square">
            <a:spAutoFit/>
          </a:bodyPr>
          <a:lstStyle/>
          <a:p>
            <a:r>
              <a:rPr lang="en-US" sz="2800" dirty="0">
                <a:solidFill>
                  <a:srgbClr val="FF0000"/>
                </a:solidFill>
                <a:latin typeface="Calibri" panose="020F0502020204030204" pitchFamily="34" charset="0"/>
                <a:cs typeface="Calibri" panose="020F0502020204030204" pitchFamily="34" charset="0"/>
              </a:rPr>
              <a:t>U12A Rage </a:t>
            </a:r>
            <a:r>
              <a:rPr lang="en-US" sz="2800" dirty="0">
                <a:solidFill>
                  <a:schemeClr val="tx1"/>
                </a:solidFill>
                <a:latin typeface="Calibri" panose="020F0502020204030204" pitchFamily="34" charset="0"/>
                <a:cs typeface="Calibri" panose="020F0502020204030204" pitchFamily="34" charset="0"/>
              </a:rPr>
              <a:t>had an outstanding weekend full of grit and team </a:t>
            </a:r>
            <a:r>
              <a:rPr lang="en-US" sz="2800" dirty="0" smtClean="0">
                <a:solidFill>
                  <a:schemeClr val="tx1"/>
                </a:solidFill>
                <a:latin typeface="Calibri" panose="020F0502020204030204" pitchFamily="34" charset="0"/>
                <a:cs typeface="Calibri" panose="020F0502020204030204" pitchFamily="34" charset="0"/>
              </a:rPr>
              <a:t>success. </a:t>
            </a:r>
            <a:r>
              <a:rPr lang="en-US" sz="2800" dirty="0">
                <a:solidFill>
                  <a:schemeClr val="tx1"/>
                </a:solidFill>
                <a:latin typeface="Calibri" panose="020F0502020204030204" pitchFamily="34" charset="0"/>
                <a:cs typeface="Calibri" panose="020F0502020204030204" pitchFamily="34" charset="0"/>
              </a:rPr>
              <a:t>These players battled hard in 3 games over the weekend against Lacombe, Red Deer and the SPRA Terminators! Way to go Rage!! </a:t>
            </a:r>
            <a:endParaRPr lang="en-CA" sz="28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186022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296400" y="81064"/>
            <a:ext cx="3058159" cy="2554545"/>
          </a:xfrm>
          <a:prstGeom prst="rect">
            <a:avLst/>
          </a:prstGeom>
        </p:spPr>
        <p:txBody>
          <a:bodyPr wrap="square">
            <a:spAutoFit/>
          </a:bodyPr>
          <a:lstStyle/>
          <a:p>
            <a:r>
              <a:rPr lang="en-US" sz="3200" dirty="0">
                <a:solidFill>
                  <a:schemeClr val="tx1"/>
                </a:solidFill>
                <a:latin typeface="Calibri" panose="020F0502020204030204" pitchFamily="34" charset="0"/>
                <a:cs typeface="Calibri" panose="020F0502020204030204" pitchFamily="34" charset="0"/>
              </a:rPr>
              <a:t>Congrats to the </a:t>
            </a:r>
            <a:r>
              <a:rPr lang="en-US" sz="3200" dirty="0">
                <a:solidFill>
                  <a:srgbClr val="FF0000"/>
                </a:solidFill>
                <a:latin typeface="Calibri" panose="020F0502020204030204" pitchFamily="34" charset="0"/>
                <a:cs typeface="Calibri" panose="020F0502020204030204" pitchFamily="34" charset="0"/>
              </a:rPr>
              <a:t>U12B Cobras on their </a:t>
            </a:r>
            <a:r>
              <a:rPr lang="en-US" sz="3200" dirty="0" smtClean="0">
                <a:solidFill>
                  <a:srgbClr val="FF0000"/>
                </a:solidFill>
                <a:latin typeface="Calibri" panose="020F0502020204030204" pitchFamily="34" charset="0"/>
                <a:cs typeface="Calibri" panose="020F0502020204030204" pitchFamily="34" charset="0"/>
              </a:rPr>
              <a:t>SILVER MEDAL!</a:t>
            </a:r>
            <a:r>
              <a:rPr lang="en-US" sz="3200" dirty="0" smtClean="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a:t>
            </a:r>
            <a:r>
              <a:rPr lang="en-US" sz="2800" dirty="0">
                <a:solidFill>
                  <a:schemeClr val="tx1"/>
                </a:solidFill>
                <a:latin typeface="Calibri" panose="020F0502020204030204" pitchFamily="34" charset="0"/>
                <a:cs typeface="Calibri" panose="020F0502020204030204" pitchFamily="34" charset="0"/>
              </a:rPr>
              <a:t>platinumring2021</a:t>
            </a:r>
            <a:endParaRPr lang="en-CA" sz="2800" dirty="0">
              <a:solidFill>
                <a:srgbClr val="FF0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299" y="3738880"/>
            <a:ext cx="3119120" cy="3119120"/>
          </a:xfrm>
          <a:prstGeom prst="rect">
            <a:avLst/>
          </a:prstGeom>
        </p:spPr>
      </p:pic>
    </p:spTree>
    <p:extLst>
      <p:ext uri="{BB962C8B-B14F-4D97-AF65-F5344CB8AC3E}">
        <p14:creationId xmlns:p14="http://schemas.microsoft.com/office/powerpoint/2010/main" val="364228663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328727" y="81064"/>
            <a:ext cx="2765997" cy="6001643"/>
          </a:xfrm>
          <a:prstGeom prst="rect">
            <a:avLst/>
          </a:prstGeom>
        </p:spPr>
        <p:txBody>
          <a:bodyPr wrap="square">
            <a:spAutoFit/>
          </a:bodyPr>
          <a:lstStyle/>
          <a:p>
            <a:r>
              <a:rPr lang="en-US" sz="3200" dirty="0">
                <a:solidFill>
                  <a:schemeClr val="tx1"/>
                </a:solidFill>
                <a:latin typeface="Calibri" panose="020F0502020204030204" pitchFamily="34" charset="0"/>
                <a:cs typeface="Calibri" panose="020F0502020204030204" pitchFamily="34" charset="0"/>
              </a:rPr>
              <a:t>The </a:t>
            </a:r>
            <a:r>
              <a:rPr lang="en-US" sz="3200" dirty="0">
                <a:solidFill>
                  <a:srgbClr val="FF0000"/>
                </a:solidFill>
                <a:latin typeface="Calibri" panose="020F0502020204030204" pitchFamily="34" charset="0"/>
                <a:cs typeface="Calibri" panose="020F0502020204030204" pitchFamily="34" charset="0"/>
              </a:rPr>
              <a:t>U12B Cobras </a:t>
            </a:r>
            <a:r>
              <a:rPr lang="en-US" sz="3200" dirty="0">
                <a:solidFill>
                  <a:schemeClr val="tx1"/>
                </a:solidFill>
                <a:latin typeface="Calibri" panose="020F0502020204030204" pitchFamily="34" charset="0"/>
                <a:cs typeface="Calibri" panose="020F0502020204030204" pitchFamily="34" charset="0"/>
              </a:rPr>
              <a:t>spent the weekend in Red Deer. An exhibition game on Saturday and their last league game on Sunday both ending in a tie!  </a:t>
            </a:r>
            <a:endParaRPr lang="en-CA" sz="32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890" y="242454"/>
            <a:ext cx="4724400" cy="6096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50" y="1"/>
            <a:ext cx="4899653" cy="3713018"/>
          </a:xfrm>
          <a:prstGeom prst="rect">
            <a:avLst/>
          </a:prstGeom>
        </p:spPr>
      </p:pic>
    </p:spTree>
    <p:extLst>
      <p:ext uri="{BB962C8B-B14F-4D97-AF65-F5344CB8AC3E}">
        <p14:creationId xmlns:p14="http://schemas.microsoft.com/office/powerpoint/2010/main" val="363972875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7599680" y="1981200"/>
            <a:ext cx="2973186" cy="2123658"/>
          </a:xfrm>
          <a:prstGeom prst="rect">
            <a:avLst/>
          </a:prstGeom>
        </p:spPr>
        <p:txBody>
          <a:bodyPr wrap="square">
            <a:spAutoFit/>
          </a:bodyPr>
          <a:lstStyle/>
          <a:p>
            <a:r>
              <a:rPr lang="en-US" sz="4400" dirty="0" smtClean="0">
                <a:solidFill>
                  <a:srgbClr val="FF0000"/>
                </a:solidFill>
                <a:latin typeface="Calibri" panose="020F0502020204030204" pitchFamily="34" charset="0"/>
                <a:cs typeface="Calibri" panose="020F0502020204030204" pitchFamily="34" charset="0"/>
              </a:rPr>
              <a:t>U12C Warriors </a:t>
            </a:r>
            <a:r>
              <a:rPr lang="en-US" sz="4400" dirty="0" smtClean="0">
                <a:solidFill>
                  <a:schemeClr val="tx1"/>
                </a:solidFill>
                <a:latin typeface="Calibri" panose="020F0502020204030204" pitchFamily="34" charset="0"/>
                <a:cs typeface="Calibri" panose="020F0502020204030204" pitchFamily="34" charset="0"/>
              </a:rPr>
              <a:t>in game play!!</a:t>
            </a:r>
            <a:endParaRPr lang="en-CA" sz="4400" dirty="0">
              <a:solidFill>
                <a:srgbClr val="FF0000"/>
              </a:solidFill>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244601684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extLst>
      <p:ext uri="{BB962C8B-B14F-4D97-AF65-F5344CB8AC3E}">
        <p14:creationId xmlns:p14="http://schemas.microsoft.com/office/powerpoint/2010/main" val="223346015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326880" y="0"/>
            <a:ext cx="2973186" cy="4031873"/>
          </a:xfrm>
          <a:prstGeom prst="rect">
            <a:avLst/>
          </a:prstGeom>
        </p:spPr>
        <p:txBody>
          <a:bodyPr wrap="square">
            <a:spAutoFit/>
          </a:bodyPr>
          <a:lstStyle/>
          <a:p>
            <a:r>
              <a:rPr lang="en-US" sz="3200" dirty="0">
                <a:solidFill>
                  <a:schemeClr val="tx1"/>
                </a:solidFill>
                <a:latin typeface="Calibri" panose="020F0502020204030204" pitchFamily="34" charset="0"/>
                <a:cs typeface="Calibri" panose="020F0502020204030204" pitchFamily="34" charset="0"/>
              </a:rPr>
              <a:t>Congrats to the </a:t>
            </a:r>
            <a:r>
              <a:rPr lang="en-US" sz="3200" dirty="0">
                <a:solidFill>
                  <a:srgbClr val="FF0000"/>
                </a:solidFill>
                <a:latin typeface="Calibri" panose="020F0502020204030204" pitchFamily="34" charset="0"/>
                <a:cs typeface="Calibri" panose="020F0502020204030204" pitchFamily="34" charset="0"/>
              </a:rPr>
              <a:t>U14A Venom </a:t>
            </a:r>
            <a:r>
              <a:rPr lang="en-US" sz="3200" dirty="0">
                <a:solidFill>
                  <a:schemeClr val="tx1"/>
                </a:solidFill>
                <a:latin typeface="Calibri" panose="020F0502020204030204" pitchFamily="34" charset="0"/>
                <a:cs typeface="Calibri" panose="020F0502020204030204" pitchFamily="34" charset="0"/>
              </a:rPr>
              <a:t>on </a:t>
            </a:r>
            <a:r>
              <a:rPr lang="en-US" sz="3200" dirty="0" smtClean="0">
                <a:solidFill>
                  <a:schemeClr val="tx1"/>
                </a:solidFill>
                <a:latin typeface="Calibri" panose="020F0502020204030204" pitchFamily="34" charset="0"/>
                <a:cs typeface="Calibri" panose="020F0502020204030204" pitchFamily="34" charset="0"/>
              </a:rPr>
              <a:t>their </a:t>
            </a:r>
            <a:r>
              <a:rPr lang="en-US" sz="3200" dirty="0" smtClean="0">
                <a:solidFill>
                  <a:srgbClr val="FF0000"/>
                </a:solidFill>
                <a:latin typeface="Calibri" panose="020F0502020204030204" pitchFamily="34" charset="0"/>
                <a:cs typeface="Calibri" panose="020F0502020204030204" pitchFamily="34" charset="0"/>
              </a:rPr>
              <a:t>SILVER MEDAL </a:t>
            </a:r>
            <a:r>
              <a:rPr lang="en-US" sz="3200" dirty="0" smtClean="0">
                <a:solidFill>
                  <a:schemeClr val="tx1"/>
                </a:solidFill>
                <a:latin typeface="Calibri" panose="020F0502020204030204" pitchFamily="34" charset="0"/>
                <a:cs typeface="Calibri" panose="020F0502020204030204" pitchFamily="34" charset="0"/>
              </a:rPr>
              <a:t>in </a:t>
            </a:r>
            <a:r>
              <a:rPr lang="en-US" sz="3200" dirty="0" smtClean="0">
                <a:solidFill>
                  <a:srgbClr val="FF0000"/>
                </a:solidFill>
                <a:latin typeface="Calibri" panose="020F0502020204030204" pitchFamily="34" charset="0"/>
                <a:cs typeface="Calibri" panose="020F0502020204030204" pitchFamily="34" charset="0"/>
              </a:rPr>
              <a:t>Ring in the Holidays!</a:t>
            </a:r>
          </a:p>
          <a:p>
            <a:r>
              <a:rPr lang="en-US" sz="3200" dirty="0" smtClean="0">
                <a:solidFill>
                  <a:schemeClr val="tx1"/>
                </a:solidFill>
                <a:latin typeface="Calibri" panose="020F0502020204030204" pitchFamily="34" charset="0"/>
                <a:cs typeface="Calibri" panose="020F0502020204030204" pitchFamily="34" charset="0"/>
              </a:rPr>
              <a:t>They </a:t>
            </a:r>
            <a:r>
              <a:rPr lang="en-US" sz="3200" dirty="0">
                <a:solidFill>
                  <a:schemeClr val="tx1"/>
                </a:solidFill>
                <a:latin typeface="Calibri" panose="020F0502020204030204" pitchFamily="34" charset="0"/>
                <a:cs typeface="Calibri" panose="020F0502020204030204" pitchFamily="34" charset="0"/>
              </a:rPr>
              <a:t>battled hard all weekend! </a:t>
            </a:r>
            <a:endParaRPr lang="en-CA" sz="3200" dirty="0">
              <a:solidFill>
                <a:srgbClr val="FF0000"/>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520"/>
            <a:ext cx="9412999" cy="6177280"/>
          </a:xfrm>
          <a:prstGeom prst="rect">
            <a:avLst/>
          </a:prstGeom>
        </p:spPr>
      </p:pic>
    </p:spTree>
    <p:extLst>
      <p:ext uri="{BB962C8B-B14F-4D97-AF65-F5344CB8AC3E}">
        <p14:creationId xmlns:p14="http://schemas.microsoft.com/office/powerpoint/2010/main" val="244378880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8789276" y="274320"/>
            <a:ext cx="3053590" cy="2677656"/>
          </a:xfrm>
          <a:prstGeom prst="rect">
            <a:avLst/>
          </a:prstGeom>
        </p:spPr>
        <p:txBody>
          <a:bodyPr wrap="square">
            <a:spAutoFit/>
          </a:bodyPr>
          <a:lstStyle/>
          <a:p>
            <a:r>
              <a:rPr lang="en-US" sz="2800" dirty="0">
                <a:solidFill>
                  <a:schemeClr val="tx1"/>
                </a:solidFill>
                <a:latin typeface="Calibri" panose="020F0502020204030204" pitchFamily="34" charset="0"/>
                <a:cs typeface="Calibri" panose="020F0502020204030204" pitchFamily="34" charset="0"/>
              </a:rPr>
              <a:t>What a battle!  Congratulations to our </a:t>
            </a:r>
            <a:r>
              <a:rPr lang="en-US" sz="2800" dirty="0">
                <a:solidFill>
                  <a:srgbClr val="FF0000"/>
                </a:solidFill>
                <a:latin typeface="Calibri" panose="020F0502020204030204" pitchFamily="34" charset="0"/>
                <a:cs typeface="Calibri" panose="020F0502020204030204" pitchFamily="34" charset="0"/>
              </a:rPr>
              <a:t>SPRA U14B bronze medal STAMPEDE team</a:t>
            </a:r>
            <a:r>
              <a:rPr lang="en-US" sz="2800" dirty="0">
                <a:solidFill>
                  <a:schemeClr val="tx1"/>
                </a:solidFill>
                <a:latin typeface="Calibri" panose="020F0502020204030204" pitchFamily="34" charset="0"/>
                <a:cs typeface="Calibri" panose="020F0502020204030204" pitchFamily="34" charset="0"/>
              </a:rPr>
              <a:t>. #</a:t>
            </a:r>
            <a:r>
              <a:rPr lang="en-US" sz="2800" dirty="0" smtClean="0">
                <a:solidFill>
                  <a:schemeClr val="tx1"/>
                </a:solidFill>
                <a:latin typeface="Calibri" panose="020F0502020204030204" pitchFamily="34" charset="0"/>
                <a:cs typeface="Calibri" panose="020F0502020204030204" pitchFamily="34" charset="0"/>
              </a:rPr>
              <a:t>platinumring2021</a:t>
            </a:r>
            <a:endParaRPr lang="en-CA" sz="28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400" y="0"/>
            <a:ext cx="6858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7400" y="3124200"/>
            <a:ext cx="3864312" cy="3864312"/>
          </a:xfrm>
          <a:prstGeom prst="rect">
            <a:avLst/>
          </a:prstGeom>
        </p:spPr>
      </p:pic>
    </p:spTree>
    <p:extLst>
      <p:ext uri="{BB962C8B-B14F-4D97-AF65-F5344CB8AC3E}">
        <p14:creationId xmlns:p14="http://schemas.microsoft.com/office/powerpoint/2010/main" val="423804547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246476" y="0"/>
            <a:ext cx="3053590" cy="6124754"/>
          </a:xfrm>
          <a:prstGeom prst="rect">
            <a:avLst/>
          </a:prstGeom>
        </p:spPr>
        <p:txBody>
          <a:bodyPr wrap="square">
            <a:spAutoFit/>
          </a:bodyPr>
          <a:lstStyle/>
          <a:p>
            <a:r>
              <a:rPr lang="en-US" sz="2800" dirty="0">
                <a:solidFill>
                  <a:schemeClr val="tx1"/>
                </a:solidFill>
                <a:latin typeface="Calibri" panose="020F0502020204030204" pitchFamily="34" charset="0"/>
                <a:cs typeface="Calibri" panose="020F0502020204030204" pitchFamily="34" charset="0"/>
              </a:rPr>
              <a:t>Victory for </a:t>
            </a:r>
            <a:r>
              <a:rPr lang="en-US" sz="2800" dirty="0">
                <a:solidFill>
                  <a:srgbClr val="FF0000"/>
                </a:solidFill>
                <a:latin typeface="Calibri" panose="020F0502020204030204" pitchFamily="34" charset="0"/>
                <a:cs typeface="Calibri" panose="020F0502020204030204" pitchFamily="34" charset="0"/>
              </a:rPr>
              <a:t>U14B Stampede</a:t>
            </a:r>
            <a:r>
              <a:rPr lang="en-US" sz="2800" dirty="0">
                <a:solidFill>
                  <a:schemeClr val="tx1"/>
                </a:solidFill>
                <a:latin typeface="Calibri" panose="020F0502020204030204" pitchFamily="34" charset="0"/>
                <a:cs typeface="Calibri" panose="020F0502020204030204" pitchFamily="34" charset="0"/>
              </a:rPr>
              <a:t>! This team battled with determination. Down by a goal at the half, our Stampede came back with two great goals, tough defense, and amazing goaltending to secure the win in </a:t>
            </a:r>
            <a:r>
              <a:rPr lang="en-US" sz="2800" dirty="0" smtClean="0">
                <a:solidFill>
                  <a:schemeClr val="tx1"/>
                </a:solidFill>
                <a:latin typeface="Calibri" panose="020F0502020204030204" pitchFamily="34" charset="0"/>
                <a:cs typeface="Calibri" panose="020F0502020204030204" pitchFamily="34" charset="0"/>
              </a:rPr>
              <a:t>Beaumont! </a:t>
            </a:r>
            <a:endParaRPr lang="en-CA" sz="2800" dirty="0">
              <a:solidFill>
                <a:srgbClr val="FF000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57"/>
            <a:ext cx="9246476" cy="6858000"/>
          </a:xfrm>
          <a:prstGeom prst="rect">
            <a:avLst/>
          </a:prstGeom>
        </p:spPr>
      </p:pic>
    </p:spTree>
    <p:extLst>
      <p:ext uri="{BB962C8B-B14F-4D97-AF65-F5344CB8AC3E}">
        <p14:creationId xmlns:p14="http://schemas.microsoft.com/office/powerpoint/2010/main" val="197509310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204960" y="0"/>
            <a:ext cx="3095106" cy="5632311"/>
          </a:xfrm>
          <a:prstGeom prst="rect">
            <a:avLst/>
          </a:prstGeom>
        </p:spPr>
        <p:txBody>
          <a:bodyPr wrap="square">
            <a:spAutoFit/>
          </a:bodyPr>
          <a:lstStyle/>
          <a:p>
            <a:r>
              <a:rPr lang="en-US" sz="3000" dirty="0">
                <a:solidFill>
                  <a:schemeClr val="tx1"/>
                </a:solidFill>
                <a:latin typeface="Calibri" panose="020F0502020204030204" pitchFamily="34" charset="0"/>
                <a:cs typeface="Calibri" panose="020F0502020204030204" pitchFamily="34" charset="0"/>
              </a:rPr>
              <a:t>Congratulations to our mighty </a:t>
            </a:r>
            <a:r>
              <a:rPr lang="en-US" sz="3000" dirty="0" smtClean="0">
                <a:solidFill>
                  <a:srgbClr val="FF0000"/>
                </a:solidFill>
                <a:latin typeface="Calibri" panose="020F0502020204030204" pitchFamily="34" charset="0"/>
                <a:cs typeface="Calibri" panose="020F0502020204030204" pitchFamily="34" charset="0"/>
              </a:rPr>
              <a:t>U14C </a:t>
            </a:r>
            <a:r>
              <a:rPr lang="en-US" sz="3000" dirty="0">
                <a:solidFill>
                  <a:srgbClr val="FF0000"/>
                </a:solidFill>
                <a:latin typeface="Calibri" panose="020F0502020204030204" pitchFamily="34" charset="0"/>
                <a:cs typeface="Calibri" panose="020F0502020204030204" pitchFamily="34" charset="0"/>
              </a:rPr>
              <a:t>Alpacas</a:t>
            </a:r>
            <a:r>
              <a:rPr lang="en-US" sz="3000" dirty="0">
                <a:solidFill>
                  <a:schemeClr val="tx1"/>
                </a:solidFill>
                <a:latin typeface="Calibri" panose="020F0502020204030204" pitchFamily="34" charset="0"/>
                <a:cs typeface="Calibri" panose="020F0502020204030204" pitchFamily="34" charset="0"/>
              </a:rPr>
              <a:t> who are bringing home </a:t>
            </a:r>
            <a:r>
              <a:rPr lang="en-US" sz="3000" dirty="0" smtClean="0">
                <a:solidFill>
                  <a:schemeClr val="tx1"/>
                </a:solidFill>
                <a:latin typeface="Calibri" panose="020F0502020204030204" pitchFamily="34" charset="0"/>
                <a:cs typeface="Calibri" panose="020F0502020204030204" pitchFamily="34" charset="0"/>
              </a:rPr>
              <a:t>the SILVER MEDAL in </a:t>
            </a:r>
            <a:r>
              <a:rPr lang="en-US" sz="3000" dirty="0">
                <a:solidFill>
                  <a:schemeClr val="tx1"/>
                </a:solidFill>
                <a:latin typeface="Calibri" panose="020F0502020204030204" pitchFamily="34" charset="0"/>
                <a:cs typeface="Calibri" panose="020F0502020204030204" pitchFamily="34" charset="0"/>
              </a:rPr>
              <a:t>the </a:t>
            </a:r>
            <a:r>
              <a:rPr lang="en-US" sz="3000" dirty="0" smtClean="0">
                <a:solidFill>
                  <a:schemeClr val="tx1"/>
                </a:solidFill>
                <a:latin typeface="Calibri" panose="020F0502020204030204" pitchFamily="34" charset="0"/>
                <a:cs typeface="Calibri" panose="020F0502020204030204" pitchFamily="34" charset="0"/>
              </a:rPr>
              <a:t>Lacombe Icebreaker tourney!! Thanks </a:t>
            </a:r>
            <a:r>
              <a:rPr lang="en-US" sz="3000" dirty="0">
                <a:solidFill>
                  <a:schemeClr val="tx1"/>
                </a:solidFill>
                <a:latin typeface="Calibri" panose="020F0502020204030204" pitchFamily="34" charset="0"/>
                <a:cs typeface="Calibri" panose="020F0502020204030204" pitchFamily="34" charset="0"/>
              </a:rPr>
              <a:t>to Lacombe for your hospitality, competition and sportsmanship!! </a:t>
            </a:r>
            <a:endParaRPr lang="en-CA" sz="30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0"/>
            <a:ext cx="9118670" cy="6858000"/>
          </a:xfrm>
          <a:prstGeom prst="rect">
            <a:avLst/>
          </a:prstGeom>
        </p:spPr>
      </p:pic>
    </p:spTree>
    <p:extLst>
      <p:ext uri="{BB962C8B-B14F-4D97-AF65-F5344CB8AC3E}">
        <p14:creationId xmlns:p14="http://schemas.microsoft.com/office/powerpoint/2010/main" val="34649656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276080" y="368772"/>
            <a:ext cx="2834640" cy="4893647"/>
          </a:xfrm>
          <a:prstGeom prst="rect">
            <a:avLst/>
          </a:prstGeom>
        </p:spPr>
        <p:txBody>
          <a:bodyPr wrap="square">
            <a:spAutoFit/>
          </a:bodyPr>
          <a:lstStyle/>
          <a:p>
            <a:r>
              <a:rPr lang="en-US" sz="4000" dirty="0">
                <a:solidFill>
                  <a:srgbClr val="FF0000"/>
                </a:solidFill>
                <a:latin typeface="Calibri" panose="020F0502020204030204" pitchFamily="34" charset="0"/>
                <a:cs typeface="Calibri" panose="020F0502020204030204" pitchFamily="34" charset="0"/>
              </a:rPr>
              <a:t>Silver </a:t>
            </a:r>
            <a:r>
              <a:rPr lang="en-US" sz="4000" dirty="0" smtClean="0">
                <a:solidFill>
                  <a:srgbClr val="FF0000"/>
                </a:solidFill>
                <a:latin typeface="Calibri" panose="020F0502020204030204" pitchFamily="34" charset="0"/>
                <a:cs typeface="Calibri" panose="020F0502020204030204" pitchFamily="34" charset="0"/>
              </a:rPr>
              <a:t>medal </a:t>
            </a:r>
            <a:r>
              <a:rPr lang="en-US" sz="4000" dirty="0">
                <a:solidFill>
                  <a:srgbClr val="FF0000"/>
                </a:solidFill>
                <a:latin typeface="Calibri" panose="020F0502020204030204" pitchFamily="34" charset="0"/>
                <a:cs typeface="Calibri" panose="020F0502020204030204" pitchFamily="34" charset="0"/>
              </a:rPr>
              <a:t>for the U16B ACE! </a:t>
            </a:r>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scra_ringette</a:t>
            </a:r>
            <a:r>
              <a:rPr lang="en-US" sz="3200" dirty="0">
                <a:solidFill>
                  <a:schemeClr val="tx1"/>
                </a:solidFill>
                <a:latin typeface="Calibri" panose="020F0502020204030204" pitchFamily="34" charset="0"/>
                <a:cs typeface="Calibri" panose="020F0502020204030204" pitchFamily="34" charset="0"/>
              </a:rPr>
              <a:t> ahead by only one goal!  Thanks for hosting Cochrane! </a:t>
            </a:r>
            <a:endParaRPr lang="en-CA" sz="32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40"/>
            <a:ext cx="9144000" cy="6858000"/>
          </a:xfrm>
          <a:prstGeom prst="rect">
            <a:avLst/>
          </a:prstGeom>
        </p:spPr>
      </p:pic>
    </p:spTree>
    <p:extLst>
      <p:ext uri="{BB962C8B-B14F-4D97-AF65-F5344CB8AC3E}">
        <p14:creationId xmlns:p14="http://schemas.microsoft.com/office/powerpoint/2010/main" val="173145142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8017164" y="368772"/>
            <a:ext cx="3805382" cy="5632311"/>
          </a:xfrm>
          <a:prstGeom prst="rect">
            <a:avLst/>
          </a:prstGeom>
        </p:spPr>
        <p:txBody>
          <a:bodyPr wrap="square">
            <a:spAutoFit/>
          </a:bodyPr>
          <a:lstStyle/>
          <a:p>
            <a:r>
              <a:rPr lang="en-US" sz="3600" dirty="0">
                <a:solidFill>
                  <a:schemeClr val="tx1"/>
                </a:solidFill>
                <a:latin typeface="Calibri" panose="020F0502020204030204" pitchFamily="34" charset="0"/>
                <a:cs typeface="Calibri" panose="020F0502020204030204" pitchFamily="34" charset="0"/>
              </a:rPr>
              <a:t>The </a:t>
            </a:r>
            <a:r>
              <a:rPr lang="en-US" sz="3600" dirty="0">
                <a:solidFill>
                  <a:srgbClr val="FF0000"/>
                </a:solidFill>
                <a:latin typeface="Calibri" panose="020F0502020204030204" pitchFamily="34" charset="0"/>
                <a:cs typeface="Calibri" panose="020F0502020204030204" pitchFamily="34" charset="0"/>
              </a:rPr>
              <a:t>U16B Riot </a:t>
            </a:r>
            <a:r>
              <a:rPr lang="en-US" sz="3600" dirty="0">
                <a:solidFill>
                  <a:schemeClr val="tx1"/>
                </a:solidFill>
                <a:latin typeface="Calibri" panose="020F0502020204030204" pitchFamily="34" charset="0"/>
                <a:cs typeface="Calibri" panose="020F0502020204030204" pitchFamily="34" charset="0"/>
              </a:rPr>
              <a:t>took </a:t>
            </a:r>
            <a:r>
              <a:rPr lang="en-US" sz="3600" dirty="0" smtClean="0">
                <a:solidFill>
                  <a:schemeClr val="tx1"/>
                </a:solidFill>
                <a:latin typeface="Calibri" panose="020F0502020204030204" pitchFamily="34" charset="0"/>
                <a:cs typeface="Calibri" panose="020F0502020204030204" pitchFamily="34" charset="0"/>
              </a:rPr>
              <a:t>home GOLD </a:t>
            </a:r>
            <a:r>
              <a:rPr lang="en-US" sz="3600" dirty="0">
                <a:solidFill>
                  <a:schemeClr val="tx1"/>
                </a:solidFill>
                <a:latin typeface="Calibri" panose="020F0502020204030204" pitchFamily="34" charset="0"/>
                <a:cs typeface="Calibri" panose="020F0502020204030204" pitchFamily="34" charset="0"/>
              </a:rPr>
              <a:t>after a 5-4 OT win in the Spruce Grove Ringette Association Sweetheart </a:t>
            </a:r>
            <a:r>
              <a:rPr lang="en-US" sz="3600" dirty="0" smtClean="0">
                <a:solidFill>
                  <a:schemeClr val="tx1"/>
                </a:solidFill>
                <a:latin typeface="Calibri" panose="020F0502020204030204" pitchFamily="34" charset="0"/>
                <a:cs typeface="Calibri" panose="020F0502020204030204" pitchFamily="34" charset="0"/>
              </a:rPr>
              <a:t>Tournament!  </a:t>
            </a:r>
            <a:r>
              <a:rPr lang="en-US" sz="3600" dirty="0">
                <a:solidFill>
                  <a:schemeClr val="tx1"/>
                </a:solidFill>
                <a:latin typeface="Calibri" panose="020F0502020204030204" pitchFamily="34" charset="0"/>
                <a:cs typeface="Calibri" panose="020F0502020204030204" pitchFamily="34" charset="0"/>
              </a:rPr>
              <a:t>Congratulations Riot!! </a:t>
            </a:r>
            <a:endParaRPr lang="en-CA" sz="3600" dirty="0">
              <a:solidFill>
                <a:srgbClr val="FF0000"/>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054" y="-26170"/>
            <a:ext cx="5163128" cy="6884170"/>
          </a:xfrm>
          <a:prstGeom prst="rect">
            <a:avLst/>
          </a:prstGeom>
        </p:spPr>
      </p:pic>
    </p:spTree>
    <p:extLst>
      <p:ext uri="{BB962C8B-B14F-4D97-AF65-F5344CB8AC3E}">
        <p14:creationId xmlns:p14="http://schemas.microsoft.com/office/powerpoint/2010/main" val="14738172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153388" y="368772"/>
            <a:ext cx="3038612" cy="3539430"/>
          </a:xfrm>
          <a:prstGeom prst="rect">
            <a:avLst/>
          </a:prstGeom>
        </p:spPr>
        <p:txBody>
          <a:bodyPr wrap="square">
            <a:spAutoFit/>
          </a:bodyPr>
          <a:lstStyle/>
          <a:p>
            <a:r>
              <a:rPr lang="en-US" sz="3200" dirty="0">
                <a:solidFill>
                  <a:schemeClr val="tx1"/>
                </a:solidFill>
                <a:latin typeface="Calibri" panose="020F0502020204030204" pitchFamily="34" charset="0"/>
                <a:cs typeface="Calibri" panose="020F0502020204030204" pitchFamily="34" charset="0"/>
              </a:rPr>
              <a:t>Congrats to the </a:t>
            </a:r>
            <a:r>
              <a:rPr lang="en-US" sz="3200" dirty="0">
                <a:solidFill>
                  <a:srgbClr val="FF0000"/>
                </a:solidFill>
                <a:latin typeface="Calibri" panose="020F0502020204030204" pitchFamily="34" charset="0"/>
                <a:cs typeface="Calibri" panose="020F0502020204030204" pitchFamily="34" charset="0"/>
              </a:rPr>
              <a:t>U19B Fury </a:t>
            </a:r>
            <a:r>
              <a:rPr lang="en-US" sz="3200" dirty="0">
                <a:solidFill>
                  <a:schemeClr val="tx1"/>
                </a:solidFill>
                <a:latin typeface="Calibri" panose="020F0502020204030204" pitchFamily="34" charset="0"/>
                <a:cs typeface="Calibri" panose="020F0502020204030204" pitchFamily="34" charset="0"/>
              </a:rPr>
              <a:t>on </a:t>
            </a:r>
            <a:r>
              <a:rPr lang="en-US" sz="3200" dirty="0" smtClean="0">
                <a:solidFill>
                  <a:schemeClr val="tx1"/>
                </a:solidFill>
                <a:latin typeface="Calibri" panose="020F0502020204030204" pitchFamily="34" charset="0"/>
                <a:cs typeface="Calibri" panose="020F0502020204030204" pitchFamily="34" charset="0"/>
              </a:rPr>
              <a:t>their SILVER MEDAL </a:t>
            </a:r>
            <a:r>
              <a:rPr lang="en-US" sz="3200" dirty="0">
                <a:solidFill>
                  <a:schemeClr val="tx1"/>
                </a:solidFill>
                <a:latin typeface="Calibri" panose="020F0502020204030204" pitchFamily="34" charset="0"/>
                <a:cs typeface="Calibri" panose="020F0502020204030204" pitchFamily="34" charset="0"/>
              </a:rPr>
              <a:t>at the Laurie Morton </a:t>
            </a:r>
            <a:r>
              <a:rPr lang="en-US" sz="3200" dirty="0" err="1">
                <a:solidFill>
                  <a:schemeClr val="tx1"/>
                </a:solidFill>
                <a:latin typeface="Calibri" panose="020F0502020204030204" pitchFamily="34" charset="0"/>
                <a:cs typeface="Calibri" panose="020F0502020204030204" pitchFamily="34" charset="0"/>
              </a:rPr>
              <a:t>Ruppe</a:t>
            </a:r>
            <a:r>
              <a:rPr lang="en-US" sz="3200" dirty="0">
                <a:solidFill>
                  <a:schemeClr val="tx1"/>
                </a:solidFill>
                <a:latin typeface="Calibri" panose="020F0502020204030204" pitchFamily="34" charset="0"/>
                <a:cs typeface="Calibri" panose="020F0502020204030204" pitchFamily="34" charset="0"/>
              </a:rPr>
              <a:t> Memorial Tournament! </a:t>
            </a:r>
            <a:endParaRPr lang="en-CA" sz="32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3388" cy="6858000"/>
          </a:xfrm>
          <a:prstGeom prst="rect">
            <a:avLst/>
          </a:prstGeom>
        </p:spPr>
      </p:pic>
    </p:spTree>
    <p:extLst>
      <p:ext uri="{BB962C8B-B14F-4D97-AF65-F5344CB8AC3E}">
        <p14:creationId xmlns:p14="http://schemas.microsoft.com/office/powerpoint/2010/main" val="17037747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6796268" y="328132"/>
            <a:ext cx="4247652" cy="923330"/>
          </a:xfrm>
          <a:prstGeom prst="rect">
            <a:avLst/>
          </a:prstGeom>
        </p:spPr>
        <p:txBody>
          <a:bodyPr wrap="square">
            <a:spAutoFit/>
          </a:bodyPr>
          <a:lstStyle/>
          <a:p>
            <a:r>
              <a:rPr lang="en-US" sz="5400" dirty="0" smtClean="0">
                <a:solidFill>
                  <a:srgbClr val="FF0000"/>
                </a:solidFill>
                <a:latin typeface="Calibri" panose="020F0502020204030204" pitchFamily="34" charset="0"/>
                <a:cs typeface="Calibri" panose="020F0502020204030204" pitchFamily="34" charset="0"/>
              </a:rPr>
              <a:t>U19B </a:t>
            </a:r>
            <a:r>
              <a:rPr lang="en-US" sz="5400" dirty="0">
                <a:solidFill>
                  <a:srgbClr val="FF0000"/>
                </a:solidFill>
                <a:latin typeface="Calibri" panose="020F0502020204030204" pitchFamily="34" charset="0"/>
                <a:cs typeface="Calibri" panose="020F0502020204030204" pitchFamily="34" charset="0"/>
              </a:rPr>
              <a:t>Fury </a:t>
            </a:r>
            <a:endParaRPr lang="en-CA" sz="5400" dirty="0">
              <a:solidFill>
                <a:srgbClr val="FF0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191250" cy="46386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317" y="2249488"/>
            <a:ext cx="6144683" cy="4608512"/>
          </a:xfrm>
          <a:prstGeom prst="rect">
            <a:avLst/>
          </a:prstGeom>
        </p:spPr>
      </p:pic>
    </p:spTree>
    <p:extLst>
      <p:ext uri="{BB962C8B-B14F-4D97-AF65-F5344CB8AC3E}">
        <p14:creationId xmlns:p14="http://schemas.microsoft.com/office/powerpoint/2010/main" val="234178888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8017164" y="368772"/>
            <a:ext cx="3805382" cy="2062103"/>
          </a:xfrm>
          <a:prstGeom prst="rect">
            <a:avLst/>
          </a:prstGeom>
        </p:spPr>
        <p:txBody>
          <a:bodyPr wrap="square">
            <a:spAutoFit/>
          </a:bodyPr>
          <a:lstStyle/>
          <a:p>
            <a:r>
              <a:rPr lang="en-US" sz="3200" dirty="0">
                <a:solidFill>
                  <a:schemeClr val="tx1"/>
                </a:solidFill>
                <a:latin typeface="Calibri" panose="020F0502020204030204" pitchFamily="34" charset="0"/>
                <a:cs typeface="Calibri" panose="020F0502020204030204" pitchFamily="34" charset="0"/>
              </a:rPr>
              <a:t>End to end action in the </a:t>
            </a:r>
            <a:r>
              <a:rPr lang="en-US" sz="3200" dirty="0">
                <a:solidFill>
                  <a:srgbClr val="FF0000"/>
                </a:solidFill>
                <a:latin typeface="Calibri" panose="020F0502020204030204" pitchFamily="34" charset="0"/>
                <a:cs typeface="Calibri" panose="020F0502020204030204" pitchFamily="34" charset="0"/>
              </a:rPr>
              <a:t>U19AA Power </a:t>
            </a:r>
            <a:r>
              <a:rPr lang="en-US" sz="3200" dirty="0">
                <a:solidFill>
                  <a:schemeClr val="tx1"/>
                </a:solidFill>
                <a:latin typeface="Calibri" panose="020F0502020204030204" pitchFamily="34" charset="0"/>
                <a:cs typeface="Calibri" panose="020F0502020204030204" pitchFamily="34" charset="0"/>
              </a:rPr>
              <a:t>vs the Calgary U19AA Raid </a:t>
            </a:r>
            <a:r>
              <a:rPr lang="en-US" sz="3200" dirty="0" smtClean="0">
                <a:solidFill>
                  <a:schemeClr val="tx1"/>
                </a:solidFill>
                <a:latin typeface="Calibri" panose="020F0502020204030204" pitchFamily="34" charset="0"/>
                <a:cs typeface="Calibri" panose="020F0502020204030204" pitchFamily="34" charset="0"/>
              </a:rPr>
              <a:t>game!</a:t>
            </a:r>
            <a:endParaRPr lang="en-CA" sz="32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09285" cy="57819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4291" y="3027218"/>
            <a:ext cx="5107709" cy="3830782"/>
          </a:xfrm>
          <a:prstGeom prst="rect">
            <a:avLst/>
          </a:prstGeom>
        </p:spPr>
      </p:pic>
    </p:spTree>
    <p:extLst>
      <p:ext uri="{BB962C8B-B14F-4D97-AF65-F5344CB8AC3E}">
        <p14:creationId xmlns:p14="http://schemas.microsoft.com/office/powerpoint/2010/main" val="99243070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40"/>
          <p:cNvSpPr txBox="1"/>
          <p:nvPr/>
        </p:nvSpPr>
        <p:spPr>
          <a:xfrm>
            <a:off x="4572000" y="519250"/>
            <a:ext cx="7499928" cy="492412"/>
          </a:xfrm>
          <a:prstGeom prst="rect">
            <a:avLst/>
          </a:prstGeom>
          <a:noFill/>
          <a:ln>
            <a:noFill/>
          </a:ln>
        </p:spPr>
        <p:txBody>
          <a:bodyPr spcFirstLastPara="1" wrap="square" lIns="91425" tIns="91425" rIns="91425" bIns="91425" anchor="t" anchorCtr="0">
            <a:spAutoFit/>
          </a:bodyPr>
          <a:lstStyle/>
          <a:p>
            <a:pPr lvl="0"/>
            <a:endParaRPr sz="2000" b="1" dirty="0">
              <a:solidFill>
                <a:srgbClr val="FF0000"/>
              </a:solidFill>
              <a:latin typeface="Calibri" panose="020F0502020204030204" pitchFamily="34" charset="0"/>
              <a:ea typeface="Calibri"/>
              <a:cs typeface="Calibri" panose="020F0502020204030204" pitchFamily="34" charset="0"/>
              <a:sym typeface="Calibri"/>
            </a:endParaRPr>
          </a:p>
        </p:txBody>
      </p:sp>
      <p:sp>
        <p:nvSpPr>
          <p:cNvPr id="2" name="TextBox 1"/>
          <p:cNvSpPr txBox="1"/>
          <p:nvPr/>
        </p:nvSpPr>
        <p:spPr>
          <a:xfrm>
            <a:off x="960582" y="0"/>
            <a:ext cx="10178473" cy="923330"/>
          </a:xfrm>
          <a:prstGeom prst="rect">
            <a:avLst/>
          </a:prstGeom>
          <a:noFill/>
        </p:spPr>
        <p:txBody>
          <a:bodyPr wrap="square" rtlCol="0">
            <a:spAutoFit/>
          </a:bodyPr>
          <a:lstStyle/>
          <a:p>
            <a:pPr algn="ctr"/>
            <a:r>
              <a:rPr lang="en-US" sz="5400" b="1" i="1" dirty="0" smtClean="0">
                <a:solidFill>
                  <a:srgbClr val="FF0000"/>
                </a:solidFill>
                <a:latin typeface="Calibri" panose="020F0502020204030204" pitchFamily="34" charset="0"/>
                <a:cs typeface="Calibri" panose="020F0502020204030204" pitchFamily="34" charset="0"/>
              </a:rPr>
              <a:t>Phyllis </a:t>
            </a:r>
            <a:r>
              <a:rPr lang="en-US" sz="5400" b="1" i="1" dirty="0" err="1" smtClean="0">
                <a:solidFill>
                  <a:srgbClr val="FF0000"/>
                </a:solidFill>
                <a:latin typeface="Calibri" panose="020F0502020204030204" pitchFamily="34" charset="0"/>
                <a:cs typeface="Calibri" panose="020F0502020204030204" pitchFamily="34" charset="0"/>
              </a:rPr>
              <a:t>Sadoway</a:t>
            </a:r>
            <a:r>
              <a:rPr lang="en-US" sz="5400" b="1" i="1" dirty="0" smtClean="0">
                <a:solidFill>
                  <a:srgbClr val="FF0000"/>
                </a:solidFill>
                <a:latin typeface="Calibri" panose="020F0502020204030204" pitchFamily="34" charset="0"/>
                <a:cs typeface="Calibri" panose="020F0502020204030204" pitchFamily="34" charset="0"/>
              </a:rPr>
              <a:t> Tournament 2022</a:t>
            </a:r>
            <a:endParaRPr lang="en-CA" sz="5400" b="1" i="1" dirty="0">
              <a:solidFill>
                <a:srgbClr val="FF000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62" y="1530912"/>
            <a:ext cx="5855856" cy="43918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6073" y="1530912"/>
            <a:ext cx="5855855" cy="4391892"/>
          </a:xfrm>
          <a:prstGeom prst="rect">
            <a:avLst/>
          </a:prstGeom>
        </p:spPr>
      </p:pic>
    </p:spTree>
    <p:extLst>
      <p:ext uri="{BB962C8B-B14F-4D97-AF65-F5344CB8AC3E}">
        <p14:creationId xmlns:p14="http://schemas.microsoft.com/office/powerpoint/2010/main" val="148164402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7617" cy="6858000"/>
          </a:xfrm>
          <a:prstGeom prst="rect">
            <a:avLst/>
          </a:prstGeom>
        </p:spPr>
      </p:pic>
      <p:sp>
        <p:nvSpPr>
          <p:cNvPr id="5" name="Rectangle 4"/>
          <p:cNvSpPr/>
          <p:nvPr/>
        </p:nvSpPr>
        <p:spPr>
          <a:xfrm>
            <a:off x="9255760" y="296148"/>
            <a:ext cx="2753360" cy="6586418"/>
          </a:xfrm>
          <a:prstGeom prst="rect">
            <a:avLst/>
          </a:prstGeom>
        </p:spPr>
        <p:txBody>
          <a:bodyPr wrap="square">
            <a:spAutoFit/>
          </a:bodyPr>
          <a:lstStyle/>
          <a:p>
            <a:pPr lvl="0"/>
            <a:r>
              <a:rPr lang="en-US" sz="5400" b="1" dirty="0" smtClean="0">
                <a:solidFill>
                  <a:schemeClr val="tx1"/>
                </a:solidFill>
                <a:latin typeface="Calibri"/>
                <a:ea typeface="Calibri"/>
                <a:cs typeface="Calibri"/>
                <a:sym typeface="Calibri"/>
              </a:rPr>
              <a:t>How </a:t>
            </a:r>
          </a:p>
          <a:p>
            <a:pPr lvl="0"/>
            <a:r>
              <a:rPr lang="en-US" sz="5400" b="1" dirty="0" smtClean="0">
                <a:solidFill>
                  <a:schemeClr val="tx1"/>
                </a:solidFill>
                <a:latin typeface="Calibri"/>
                <a:ea typeface="Calibri"/>
                <a:cs typeface="Calibri"/>
                <a:sym typeface="Calibri"/>
              </a:rPr>
              <a:t>It </a:t>
            </a:r>
          </a:p>
          <a:p>
            <a:pPr lvl="0"/>
            <a:r>
              <a:rPr lang="en-US" sz="5400" b="1" dirty="0" smtClean="0">
                <a:solidFill>
                  <a:schemeClr val="tx1"/>
                </a:solidFill>
                <a:latin typeface="Calibri"/>
                <a:ea typeface="Calibri"/>
                <a:cs typeface="Calibri"/>
                <a:sym typeface="Calibri"/>
              </a:rPr>
              <a:t>All </a:t>
            </a:r>
          </a:p>
          <a:p>
            <a:pPr lvl="0"/>
            <a:r>
              <a:rPr lang="en-US" sz="5400" b="1" dirty="0" smtClean="0">
                <a:solidFill>
                  <a:schemeClr val="tx1"/>
                </a:solidFill>
                <a:latin typeface="Calibri"/>
                <a:ea typeface="Calibri"/>
                <a:cs typeface="Calibri"/>
                <a:sym typeface="Calibri"/>
              </a:rPr>
              <a:t>Begins….</a:t>
            </a:r>
          </a:p>
          <a:p>
            <a:pPr lvl="0"/>
            <a:endParaRPr lang="en-US" sz="5400" b="1" dirty="0">
              <a:solidFill>
                <a:schemeClr val="tx1"/>
              </a:solidFill>
              <a:latin typeface="Calibri"/>
              <a:ea typeface="Calibri"/>
              <a:cs typeface="Calibri"/>
              <a:sym typeface="Calibri"/>
            </a:endParaRPr>
          </a:p>
          <a:p>
            <a:pPr lvl="0"/>
            <a:endParaRPr lang="en-US" sz="5400" b="1" dirty="0" smtClean="0">
              <a:solidFill>
                <a:schemeClr val="tx1"/>
              </a:solidFill>
              <a:latin typeface="Calibri"/>
              <a:ea typeface="Calibri"/>
              <a:cs typeface="Calibri"/>
              <a:sym typeface="Calibri"/>
            </a:endParaRPr>
          </a:p>
          <a:p>
            <a:pPr lvl="0"/>
            <a:r>
              <a:rPr lang="en-US" sz="5400" b="1" dirty="0">
                <a:solidFill>
                  <a:srgbClr val="FF0000"/>
                </a:solidFill>
                <a:latin typeface="Calibri"/>
                <a:ea typeface="Calibri"/>
                <a:cs typeface="Calibri"/>
                <a:sym typeface="Calibri"/>
              </a:rPr>
              <a:t>*</a:t>
            </a:r>
            <a:r>
              <a:rPr lang="en-US" sz="4400" b="1" dirty="0" smtClean="0">
                <a:solidFill>
                  <a:srgbClr val="FF0000"/>
                </a:solidFill>
                <a:latin typeface="Calibri"/>
                <a:ea typeface="Calibri"/>
                <a:cs typeface="Calibri"/>
                <a:sym typeface="Calibri"/>
              </a:rPr>
              <a:t>AS Panthers</a:t>
            </a:r>
            <a:endParaRPr lang="en-US" sz="4400"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40871898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40"/>
          <p:cNvSpPr txBox="1"/>
          <p:nvPr/>
        </p:nvSpPr>
        <p:spPr>
          <a:xfrm>
            <a:off x="4572000" y="519250"/>
            <a:ext cx="7499928" cy="1877407"/>
          </a:xfrm>
          <a:prstGeom prst="rect">
            <a:avLst/>
          </a:prstGeom>
          <a:noFill/>
          <a:ln>
            <a:noFill/>
          </a:ln>
        </p:spPr>
        <p:txBody>
          <a:bodyPr spcFirstLastPara="1" wrap="square" lIns="91425" tIns="91425" rIns="91425" bIns="91425" anchor="t" anchorCtr="0">
            <a:spAutoFit/>
          </a:bodyPr>
          <a:lstStyle/>
          <a:p>
            <a:pPr lvl="0"/>
            <a:r>
              <a:rPr lang="en-US" sz="2200" dirty="0">
                <a:solidFill>
                  <a:schemeClr val="tx1"/>
                </a:solidFill>
                <a:latin typeface="Calibri" panose="020F0502020204030204" pitchFamily="34" charset="0"/>
                <a:cs typeface="Calibri" panose="020F0502020204030204" pitchFamily="34" charset="0"/>
              </a:rPr>
              <a:t>Thank you </a:t>
            </a:r>
            <a:r>
              <a:rPr lang="en-US" sz="2200" dirty="0">
                <a:solidFill>
                  <a:srgbClr val="FF0000"/>
                </a:solidFill>
                <a:latin typeface="Calibri" panose="020F0502020204030204" pitchFamily="34" charset="0"/>
                <a:cs typeface="Calibri" panose="020F0502020204030204" pitchFamily="34" charset="0"/>
              </a:rPr>
              <a:t>Phyllis!! </a:t>
            </a:r>
            <a:r>
              <a:rPr lang="en-US" sz="2200" dirty="0" smtClean="0">
                <a:solidFill>
                  <a:srgbClr val="FF0000"/>
                </a:solidFill>
                <a:latin typeface="Calibri" panose="020F0502020204030204" pitchFamily="34" charset="0"/>
                <a:cs typeface="Calibri" panose="020F0502020204030204" pitchFamily="34" charset="0"/>
              </a:rPr>
              <a:t>❤ </a:t>
            </a:r>
            <a:r>
              <a:rPr lang="en-US" sz="2200" dirty="0" smtClean="0">
                <a:solidFill>
                  <a:schemeClr val="tx1"/>
                </a:solidFill>
                <a:latin typeface="Calibri" panose="020F0502020204030204" pitchFamily="34" charset="0"/>
                <a:cs typeface="Calibri" panose="020F0502020204030204" pitchFamily="34" charset="0"/>
              </a:rPr>
              <a:t>Phyllis </a:t>
            </a:r>
            <a:r>
              <a:rPr lang="en-US" sz="2200" dirty="0">
                <a:solidFill>
                  <a:schemeClr val="tx1"/>
                </a:solidFill>
                <a:latin typeface="Calibri" panose="020F0502020204030204" pitchFamily="34" charset="0"/>
                <a:cs typeface="Calibri" panose="020F0502020204030204" pitchFamily="34" charset="0"/>
              </a:rPr>
              <a:t>was </a:t>
            </a:r>
            <a:r>
              <a:rPr lang="en-US" sz="2200" dirty="0" smtClean="0">
                <a:solidFill>
                  <a:schemeClr val="tx1"/>
                </a:solidFill>
                <a:latin typeface="Calibri" panose="020F0502020204030204" pitchFamily="34" charset="0"/>
                <a:cs typeface="Calibri" panose="020F0502020204030204" pitchFamily="34" charset="0"/>
              </a:rPr>
              <a:t>at the rink supporting </a:t>
            </a:r>
            <a:r>
              <a:rPr lang="en-US" sz="2200" dirty="0">
                <a:solidFill>
                  <a:schemeClr val="tx1"/>
                </a:solidFill>
                <a:latin typeface="Calibri" panose="020F0502020204030204" pitchFamily="34" charset="0"/>
                <a:cs typeface="Calibri" panose="020F0502020204030204" pitchFamily="34" charset="0"/>
              </a:rPr>
              <a:t>all of the teams that played!  She did a trivia game with the teams, plus a speech and the medal presentations. </a:t>
            </a:r>
          </a:p>
          <a:p>
            <a:pPr lvl="0"/>
            <a:r>
              <a:rPr lang="en-US" sz="2200" dirty="0">
                <a:solidFill>
                  <a:schemeClr val="tx1"/>
                </a:solidFill>
                <a:latin typeface="Calibri" panose="020F0502020204030204" pitchFamily="34" charset="0"/>
                <a:cs typeface="Calibri" panose="020F0502020204030204" pitchFamily="34" charset="0"/>
              </a:rPr>
              <a:t>Thanks to Phyllis for all you have done for ringette in Sherwood Park and abroad! </a:t>
            </a:r>
            <a:r>
              <a:rPr lang="en-US" sz="2200" dirty="0" smtClean="0">
                <a:solidFill>
                  <a:schemeClr val="tx1"/>
                </a:solidFill>
                <a:latin typeface="Calibri" panose="020F0502020204030204" pitchFamily="34" charset="0"/>
                <a:cs typeface="Calibri" panose="020F0502020204030204" pitchFamily="34" charset="0"/>
              </a:rPr>
              <a:t>Congratulations </a:t>
            </a:r>
            <a:r>
              <a:rPr lang="en-US" sz="2200" dirty="0">
                <a:solidFill>
                  <a:schemeClr val="tx1"/>
                </a:solidFill>
                <a:latin typeface="Calibri" panose="020F0502020204030204" pitchFamily="34" charset="0"/>
                <a:cs typeface="Calibri" panose="020F0502020204030204" pitchFamily="34" charset="0"/>
              </a:rPr>
              <a:t>to both Power teams! </a:t>
            </a:r>
            <a:endParaRPr sz="2200" b="1" dirty="0">
              <a:solidFill>
                <a:srgbClr val="FF0000"/>
              </a:solidFill>
              <a:latin typeface="Calibri" panose="020F0502020204030204" pitchFamily="34" charset="0"/>
              <a:ea typeface="Calibri"/>
              <a:cs typeface="Calibri" panose="020F0502020204030204" pitchFamily="34" charset="0"/>
              <a:sym typeface="Calibri"/>
            </a:endParaRPr>
          </a:p>
        </p:txBody>
      </p:sp>
      <p:sp>
        <p:nvSpPr>
          <p:cNvPr id="2" name="TextBox 1"/>
          <p:cNvSpPr txBox="1"/>
          <p:nvPr/>
        </p:nvSpPr>
        <p:spPr>
          <a:xfrm>
            <a:off x="953438" y="-128430"/>
            <a:ext cx="10178473" cy="830997"/>
          </a:xfrm>
          <a:prstGeom prst="rect">
            <a:avLst/>
          </a:prstGeom>
          <a:noFill/>
        </p:spPr>
        <p:txBody>
          <a:bodyPr wrap="square" rtlCol="0">
            <a:spAutoFit/>
          </a:bodyPr>
          <a:lstStyle/>
          <a:p>
            <a:pPr algn="ctr"/>
            <a:r>
              <a:rPr lang="en-US" sz="4800" b="1" i="1" dirty="0" smtClean="0">
                <a:solidFill>
                  <a:srgbClr val="FF0000"/>
                </a:solidFill>
                <a:latin typeface="Calibri" panose="020F0502020204030204" pitchFamily="34" charset="0"/>
                <a:cs typeface="Calibri" panose="020F0502020204030204" pitchFamily="34" charset="0"/>
              </a:rPr>
              <a:t>Phyllis </a:t>
            </a:r>
            <a:r>
              <a:rPr lang="en-US" sz="4800" b="1" i="1" dirty="0" err="1" smtClean="0">
                <a:solidFill>
                  <a:srgbClr val="FF0000"/>
                </a:solidFill>
                <a:latin typeface="Calibri" panose="020F0502020204030204" pitchFamily="34" charset="0"/>
                <a:cs typeface="Calibri" panose="020F0502020204030204" pitchFamily="34" charset="0"/>
              </a:rPr>
              <a:t>Sadoway</a:t>
            </a:r>
            <a:r>
              <a:rPr lang="en-US" sz="4800" b="1" i="1" dirty="0" smtClean="0">
                <a:solidFill>
                  <a:srgbClr val="FF0000"/>
                </a:solidFill>
                <a:latin typeface="Calibri" panose="020F0502020204030204" pitchFamily="34" charset="0"/>
                <a:cs typeface="Calibri" panose="020F0502020204030204" pitchFamily="34" charset="0"/>
              </a:rPr>
              <a:t> Tournament 2022</a:t>
            </a:r>
            <a:endParaRPr lang="en-CA" sz="4800" b="1" i="1" dirty="0">
              <a:solidFill>
                <a:srgbClr val="FF0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885885"/>
            <a:ext cx="4298950" cy="560548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300" y="2559778"/>
            <a:ext cx="6639791" cy="4298222"/>
          </a:xfrm>
          <a:prstGeom prst="rect">
            <a:avLst/>
          </a:prstGeom>
        </p:spPr>
      </p:pic>
    </p:spTree>
    <p:extLst>
      <p:ext uri="{BB962C8B-B14F-4D97-AF65-F5344CB8AC3E}">
        <p14:creationId xmlns:p14="http://schemas.microsoft.com/office/powerpoint/2010/main" val="68159584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extLst>
      <p:ext uri="{BB962C8B-B14F-4D97-AF65-F5344CB8AC3E}">
        <p14:creationId xmlns:p14="http://schemas.microsoft.com/office/powerpoint/2010/main" val="405364920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extLst>
      <p:ext uri="{BB962C8B-B14F-4D97-AF65-F5344CB8AC3E}">
        <p14:creationId xmlns:p14="http://schemas.microsoft.com/office/powerpoint/2010/main" val="25719433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270882" y="58846"/>
            <a:ext cx="2765997" cy="6740307"/>
          </a:xfrm>
          <a:prstGeom prst="rect">
            <a:avLst/>
          </a:prstGeom>
        </p:spPr>
        <p:txBody>
          <a:bodyPr wrap="square">
            <a:spAutoFit/>
          </a:bodyPr>
          <a:lstStyle/>
          <a:p>
            <a:r>
              <a:rPr lang="en-US" sz="4800" dirty="0" smtClean="0">
                <a:solidFill>
                  <a:srgbClr val="FF0000"/>
                </a:solidFill>
                <a:latin typeface="Calibri" panose="020F0502020204030204" pitchFamily="34" charset="0"/>
                <a:cs typeface="Calibri" panose="020F0502020204030204" pitchFamily="34" charset="0"/>
              </a:rPr>
              <a:t>A few of our amazing coaching teams…..U12A </a:t>
            </a:r>
            <a:r>
              <a:rPr lang="en-US" sz="4800" dirty="0">
                <a:solidFill>
                  <a:srgbClr val="FF0000"/>
                </a:solidFill>
                <a:latin typeface="Calibri" panose="020F0502020204030204" pitchFamily="34" charset="0"/>
                <a:cs typeface="Calibri" panose="020F0502020204030204" pitchFamily="34" charset="0"/>
              </a:rPr>
              <a:t>Rage </a:t>
            </a:r>
            <a:r>
              <a:rPr lang="en-US" sz="4800" dirty="0" smtClean="0">
                <a:solidFill>
                  <a:schemeClr val="tx1"/>
                </a:solidFill>
                <a:latin typeface="Calibri" panose="020F0502020204030204" pitchFamily="34" charset="0"/>
                <a:cs typeface="Calibri" panose="020F0502020204030204" pitchFamily="34" charset="0"/>
              </a:rPr>
              <a:t>Coaches in action</a:t>
            </a:r>
            <a:endParaRPr lang="en-CA" sz="4800" dirty="0">
              <a:solidFill>
                <a:srgbClr val="FF0000"/>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Tree>
    <p:extLst>
      <p:ext uri="{BB962C8B-B14F-4D97-AF65-F5344CB8AC3E}">
        <p14:creationId xmlns:p14="http://schemas.microsoft.com/office/powerpoint/2010/main" val="7398855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8643683" y="1231916"/>
            <a:ext cx="3253677" cy="3046988"/>
          </a:xfrm>
          <a:prstGeom prst="rect">
            <a:avLst/>
          </a:prstGeom>
        </p:spPr>
        <p:txBody>
          <a:bodyPr wrap="square">
            <a:spAutoFit/>
          </a:bodyPr>
          <a:lstStyle/>
          <a:p>
            <a:r>
              <a:rPr lang="en-US" sz="4800" dirty="0" smtClean="0">
                <a:solidFill>
                  <a:srgbClr val="FF0000"/>
                </a:solidFill>
                <a:latin typeface="Calibri" panose="020F0502020204030204" pitchFamily="34" charset="0"/>
                <a:cs typeface="Calibri" panose="020F0502020204030204" pitchFamily="34" charset="0"/>
              </a:rPr>
              <a:t>U12A</a:t>
            </a:r>
          </a:p>
          <a:p>
            <a:r>
              <a:rPr lang="en-US" sz="4800" dirty="0" smtClean="0">
                <a:solidFill>
                  <a:srgbClr val="FF0000"/>
                </a:solidFill>
                <a:latin typeface="Calibri" panose="020F0502020204030204" pitchFamily="34" charset="0"/>
                <a:cs typeface="Calibri" panose="020F0502020204030204" pitchFamily="34" charset="0"/>
              </a:rPr>
              <a:t>Terminator </a:t>
            </a:r>
            <a:r>
              <a:rPr lang="en-US" sz="4800" dirty="0" smtClean="0">
                <a:solidFill>
                  <a:schemeClr val="tx1"/>
                </a:solidFill>
                <a:latin typeface="Calibri" panose="020F0502020204030204" pitchFamily="34" charset="0"/>
                <a:cs typeface="Calibri" panose="020F0502020204030204" pitchFamily="34" charset="0"/>
              </a:rPr>
              <a:t>coaches in the spirit.</a:t>
            </a:r>
            <a:endParaRPr lang="en-CA" sz="48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280" y="0"/>
            <a:ext cx="6858000" cy="6858000"/>
          </a:xfrm>
          <a:prstGeom prst="rect">
            <a:avLst/>
          </a:prstGeom>
        </p:spPr>
      </p:pic>
    </p:spTree>
    <p:extLst>
      <p:ext uri="{BB962C8B-B14F-4D97-AF65-F5344CB8AC3E}">
        <p14:creationId xmlns:p14="http://schemas.microsoft.com/office/powerpoint/2010/main" val="50599034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Google Shape;169;p31"/>
          <p:cNvSpPr txBox="1"/>
          <p:nvPr/>
        </p:nvSpPr>
        <p:spPr>
          <a:xfrm>
            <a:off x="9418320" y="1120691"/>
            <a:ext cx="2667093" cy="46166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dirty="0" smtClean="0">
                <a:solidFill>
                  <a:srgbClr val="FF0000"/>
                </a:solidFill>
                <a:latin typeface="Calibri"/>
                <a:ea typeface="Calibri"/>
                <a:cs typeface="Calibri"/>
                <a:sym typeface="Calibri"/>
              </a:rPr>
              <a:t>U12B Venom</a:t>
            </a:r>
          </a:p>
          <a:p>
            <a:pPr marL="0" lvl="0" indent="0" algn="l" rtl="0">
              <a:spcBef>
                <a:spcPts val="0"/>
              </a:spcBef>
              <a:spcAft>
                <a:spcPts val="0"/>
              </a:spcAft>
              <a:buNone/>
            </a:pPr>
            <a:r>
              <a:rPr lang="en-US" sz="4800" dirty="0" smtClean="0">
                <a:solidFill>
                  <a:schemeClr val="tx1"/>
                </a:solidFill>
                <a:latin typeface="Calibri"/>
                <a:ea typeface="Calibri"/>
                <a:cs typeface="Calibri"/>
                <a:sym typeface="Calibri"/>
              </a:rPr>
              <a:t>Coaches, </a:t>
            </a:r>
            <a:r>
              <a:rPr lang="en-US" sz="4800" dirty="0" err="1" smtClean="0">
                <a:solidFill>
                  <a:schemeClr val="tx1"/>
                </a:solidFill>
                <a:latin typeface="Calibri"/>
                <a:ea typeface="Calibri"/>
                <a:cs typeface="Calibri"/>
                <a:sym typeface="Calibri"/>
              </a:rPr>
              <a:t>rockin</a:t>
            </a:r>
            <a:r>
              <a:rPr lang="en-US" sz="4800" dirty="0" smtClean="0">
                <a:solidFill>
                  <a:schemeClr val="tx1"/>
                </a:solidFill>
                <a:latin typeface="Calibri"/>
                <a:ea typeface="Calibri"/>
                <a:cs typeface="Calibri"/>
                <a:sym typeface="Calibri"/>
              </a:rPr>
              <a:t>’ the 80s vibe</a:t>
            </a:r>
            <a:endParaRPr sz="4800"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101177895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855200" y="1052263"/>
            <a:ext cx="2087418" cy="3477875"/>
          </a:xfrm>
          <a:prstGeom prst="rect">
            <a:avLst/>
          </a:prstGeom>
        </p:spPr>
        <p:txBody>
          <a:bodyPr wrap="square">
            <a:spAutoFit/>
          </a:bodyPr>
          <a:lstStyle/>
          <a:p>
            <a:r>
              <a:rPr lang="en-US" sz="4400" dirty="0" smtClean="0">
                <a:solidFill>
                  <a:srgbClr val="FF0000"/>
                </a:solidFill>
                <a:latin typeface="Calibri" panose="020F0502020204030204" pitchFamily="34" charset="0"/>
                <a:cs typeface="Calibri" panose="020F0502020204030204" pitchFamily="34" charset="0"/>
              </a:rPr>
              <a:t>U14AA </a:t>
            </a:r>
            <a:r>
              <a:rPr lang="en-US" sz="4400" dirty="0" smtClean="0">
                <a:solidFill>
                  <a:schemeClr val="tx1"/>
                </a:solidFill>
                <a:latin typeface="Calibri" panose="020F0502020204030204" pitchFamily="34" charset="0"/>
                <a:cs typeface="Calibri" panose="020F0502020204030204" pitchFamily="34" charset="0"/>
              </a:rPr>
              <a:t>Coaches in the </a:t>
            </a:r>
            <a:r>
              <a:rPr lang="en-US" sz="4400" dirty="0" err="1" smtClean="0">
                <a:solidFill>
                  <a:schemeClr val="tx1"/>
                </a:solidFill>
                <a:latin typeface="Calibri" panose="020F0502020204030204" pitchFamily="34" charset="0"/>
                <a:cs typeface="Calibri" panose="020F0502020204030204" pitchFamily="34" charset="0"/>
              </a:rPr>
              <a:t>xmas</a:t>
            </a:r>
            <a:r>
              <a:rPr lang="en-US" sz="4400" dirty="0" smtClean="0">
                <a:solidFill>
                  <a:schemeClr val="tx1"/>
                </a:solidFill>
                <a:latin typeface="Calibri" panose="020F0502020204030204" pitchFamily="34" charset="0"/>
                <a:cs typeface="Calibri" panose="020F0502020204030204" pitchFamily="34" charset="0"/>
              </a:rPr>
              <a:t> spirit!</a:t>
            </a:r>
            <a:endParaRPr lang="en-CA" sz="4400" dirty="0">
              <a:solidFill>
                <a:schemeClr val="tx1"/>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18670" cy="6858000"/>
          </a:xfrm>
          <a:prstGeom prst="rect">
            <a:avLst/>
          </a:prstGeom>
        </p:spPr>
      </p:pic>
    </p:spTree>
    <p:extLst>
      <p:ext uri="{BB962C8B-B14F-4D97-AF65-F5344CB8AC3E}">
        <p14:creationId xmlns:p14="http://schemas.microsoft.com/office/powerpoint/2010/main" val="223947024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408319" y="1052263"/>
            <a:ext cx="2534299" cy="3108543"/>
          </a:xfrm>
          <a:prstGeom prst="rect">
            <a:avLst/>
          </a:prstGeom>
        </p:spPr>
        <p:txBody>
          <a:bodyPr wrap="square">
            <a:spAutoFit/>
          </a:bodyPr>
          <a:lstStyle/>
          <a:p>
            <a:r>
              <a:rPr lang="en-US" sz="4400" dirty="0" smtClean="0">
                <a:solidFill>
                  <a:srgbClr val="FF0000"/>
                </a:solidFill>
                <a:latin typeface="Calibri" panose="020F0502020204030204" pitchFamily="34" charset="0"/>
                <a:cs typeface="Calibri" panose="020F0502020204030204" pitchFamily="34" charset="0"/>
              </a:rPr>
              <a:t>U14A Venom </a:t>
            </a:r>
            <a:r>
              <a:rPr lang="en-US" sz="4400" dirty="0" smtClean="0">
                <a:solidFill>
                  <a:schemeClr val="tx1"/>
                </a:solidFill>
                <a:latin typeface="Calibri" panose="020F0502020204030204" pitchFamily="34" charset="0"/>
                <a:cs typeface="Calibri" panose="020F0502020204030204" pitchFamily="34" charset="0"/>
              </a:rPr>
              <a:t>Coaches </a:t>
            </a:r>
            <a:r>
              <a:rPr lang="en-US" sz="3200" dirty="0" smtClean="0">
                <a:solidFill>
                  <a:schemeClr val="tx1"/>
                </a:solidFill>
                <a:latin typeface="Calibri" panose="020F0502020204030204" pitchFamily="34" charset="0"/>
                <a:cs typeface="Calibri" panose="020F0502020204030204" pitchFamily="34" charset="0"/>
              </a:rPr>
              <a:t>#</a:t>
            </a:r>
            <a:r>
              <a:rPr lang="en-US" sz="3200" dirty="0" err="1" smtClean="0">
                <a:solidFill>
                  <a:schemeClr val="tx1"/>
                </a:solidFill>
                <a:latin typeface="Calibri" panose="020F0502020204030204" pitchFamily="34" charset="0"/>
                <a:cs typeface="Calibri" panose="020F0502020204030204" pitchFamily="34" charset="0"/>
              </a:rPr>
              <a:t>inaband</a:t>
            </a:r>
            <a:endParaRPr lang="en-US" sz="3200" dirty="0" smtClean="0">
              <a:solidFill>
                <a:schemeClr val="tx1"/>
              </a:solidFill>
              <a:latin typeface="Calibri" panose="020F0502020204030204" pitchFamily="34" charset="0"/>
              <a:cs typeface="Calibri" panose="020F0502020204030204" pitchFamily="34" charset="0"/>
            </a:endParaRPr>
          </a:p>
          <a:p>
            <a:r>
              <a:rPr lang="en-US" sz="3200" dirty="0">
                <a:solidFill>
                  <a:schemeClr val="tx1"/>
                </a:solidFill>
                <a:latin typeface="Calibri" panose="020F0502020204030204" pitchFamily="34" charset="0"/>
                <a:cs typeface="Calibri" panose="020F0502020204030204" pitchFamily="34" charset="0"/>
              </a:rPr>
              <a:t>#</a:t>
            </a:r>
            <a:r>
              <a:rPr lang="en-US" sz="3200" dirty="0" err="1" smtClean="0">
                <a:solidFill>
                  <a:schemeClr val="tx1"/>
                </a:solidFill>
                <a:latin typeface="Calibri" panose="020F0502020204030204" pitchFamily="34" charset="0"/>
                <a:cs typeface="Calibri" panose="020F0502020204030204" pitchFamily="34" charset="0"/>
              </a:rPr>
              <a:t>lookingcool</a:t>
            </a:r>
            <a:endParaRPr lang="en-CA" sz="3200" dirty="0">
              <a:solidFill>
                <a:schemeClr val="tx1"/>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275528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855200" y="1052263"/>
            <a:ext cx="2087418" cy="2800767"/>
          </a:xfrm>
          <a:prstGeom prst="rect">
            <a:avLst/>
          </a:prstGeom>
        </p:spPr>
        <p:txBody>
          <a:bodyPr wrap="square">
            <a:spAutoFit/>
          </a:bodyPr>
          <a:lstStyle/>
          <a:p>
            <a:r>
              <a:rPr lang="en-US" sz="4400" dirty="0" smtClean="0">
                <a:solidFill>
                  <a:srgbClr val="FF0000"/>
                </a:solidFill>
                <a:latin typeface="Calibri" panose="020F0502020204030204" pitchFamily="34" charset="0"/>
                <a:cs typeface="Calibri" panose="020F0502020204030204" pitchFamily="34" charset="0"/>
              </a:rPr>
              <a:t>U16AA </a:t>
            </a:r>
            <a:r>
              <a:rPr lang="en-US" sz="4400" dirty="0" smtClean="0">
                <a:solidFill>
                  <a:schemeClr val="tx1"/>
                </a:solidFill>
                <a:latin typeface="Calibri" panose="020F0502020204030204" pitchFamily="34" charset="0"/>
                <a:cs typeface="Calibri" panose="020F0502020204030204" pitchFamily="34" charset="0"/>
              </a:rPr>
              <a:t>Coaches hard at work</a:t>
            </a:r>
            <a:endParaRPr lang="en-CA" sz="4400" dirty="0">
              <a:solidFill>
                <a:schemeClr val="tx1"/>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084583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901364" y="1165354"/>
            <a:ext cx="2453196" cy="2800767"/>
          </a:xfrm>
          <a:prstGeom prst="rect">
            <a:avLst/>
          </a:prstGeom>
        </p:spPr>
        <p:txBody>
          <a:bodyPr wrap="square">
            <a:spAutoFit/>
          </a:bodyPr>
          <a:lstStyle/>
          <a:p>
            <a:r>
              <a:rPr lang="en-US" sz="4400" dirty="0" smtClean="0">
                <a:solidFill>
                  <a:srgbClr val="FF0000"/>
                </a:solidFill>
                <a:latin typeface="Calibri" panose="020F0502020204030204" pitchFamily="34" charset="0"/>
                <a:cs typeface="Calibri" panose="020F0502020204030204" pitchFamily="34" charset="0"/>
              </a:rPr>
              <a:t>U16 ACE </a:t>
            </a:r>
            <a:r>
              <a:rPr lang="en-US" sz="4400" dirty="0" smtClean="0">
                <a:solidFill>
                  <a:schemeClr val="tx1"/>
                </a:solidFill>
                <a:latin typeface="Calibri" panose="020F0502020204030204" pitchFamily="34" charset="0"/>
                <a:cs typeface="Calibri" panose="020F0502020204030204" pitchFamily="34" charset="0"/>
              </a:rPr>
              <a:t>Coaches looking sharp!</a:t>
            </a:r>
            <a:endParaRPr lang="en-CA" sz="4400" dirty="0">
              <a:solidFill>
                <a:schemeClr val="tx1"/>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480"/>
            <a:ext cx="9722473" cy="6543040"/>
          </a:xfrm>
          <a:prstGeom prst="rect">
            <a:avLst/>
          </a:prstGeom>
        </p:spPr>
      </p:pic>
    </p:spTree>
    <p:extLst>
      <p:ext uri="{BB962C8B-B14F-4D97-AF65-F5344CB8AC3E}">
        <p14:creationId xmlns:p14="http://schemas.microsoft.com/office/powerpoint/2010/main" val="343680706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5" name="Rectangle 4"/>
          <p:cNvSpPr/>
          <p:nvPr/>
        </p:nvSpPr>
        <p:spPr>
          <a:xfrm>
            <a:off x="8299609" y="314484"/>
            <a:ext cx="3698240" cy="5909310"/>
          </a:xfrm>
          <a:prstGeom prst="rect">
            <a:avLst/>
          </a:prstGeom>
        </p:spPr>
        <p:txBody>
          <a:bodyPr wrap="square">
            <a:spAutoFit/>
          </a:bodyPr>
          <a:lstStyle/>
          <a:p>
            <a:pPr lvl="0"/>
            <a:r>
              <a:rPr lang="en-US" sz="5400" b="1" dirty="0" err="1" smtClean="0">
                <a:solidFill>
                  <a:schemeClr val="tx1"/>
                </a:solidFill>
                <a:latin typeface="Calibri"/>
                <a:ea typeface="Calibri"/>
                <a:cs typeface="Calibri"/>
                <a:sym typeface="Calibri"/>
              </a:rPr>
              <a:t>Soooooo</a:t>
            </a:r>
            <a:r>
              <a:rPr lang="en-US" sz="5400" b="1" dirty="0" smtClean="0">
                <a:solidFill>
                  <a:schemeClr val="tx1"/>
                </a:solidFill>
                <a:latin typeface="Calibri"/>
                <a:ea typeface="Calibri"/>
                <a:cs typeface="Calibri"/>
                <a:sym typeface="Calibri"/>
              </a:rPr>
              <a:t> glad to be back for a more normal 21/22 season!!!</a:t>
            </a:r>
            <a:endParaRPr lang="en-US" sz="5400" b="1" dirty="0">
              <a:solidFill>
                <a:srgbClr val="FF0000"/>
              </a:solidFill>
              <a:latin typeface="Calibri"/>
              <a:ea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 y="0"/>
            <a:ext cx="6858000" cy="6858000"/>
          </a:xfrm>
          <a:prstGeom prst="rect">
            <a:avLst/>
          </a:prstGeom>
        </p:spPr>
      </p:pic>
    </p:spTree>
    <p:extLst>
      <p:ext uri="{BB962C8B-B14F-4D97-AF65-F5344CB8AC3E}">
        <p14:creationId xmlns:p14="http://schemas.microsoft.com/office/powerpoint/2010/main" val="87130099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8595360" y="1165354"/>
            <a:ext cx="3759200" cy="2308324"/>
          </a:xfrm>
          <a:prstGeom prst="rect">
            <a:avLst/>
          </a:prstGeom>
        </p:spPr>
        <p:txBody>
          <a:bodyPr wrap="square">
            <a:spAutoFit/>
          </a:bodyPr>
          <a:lstStyle/>
          <a:p>
            <a:r>
              <a:rPr lang="en-US" sz="4800" dirty="0" smtClean="0">
                <a:solidFill>
                  <a:srgbClr val="FF0000"/>
                </a:solidFill>
                <a:latin typeface="Calibri" panose="020F0502020204030204" pitchFamily="34" charset="0"/>
                <a:cs typeface="Calibri" panose="020F0502020204030204" pitchFamily="34" charset="0"/>
              </a:rPr>
              <a:t>U16A </a:t>
            </a:r>
            <a:r>
              <a:rPr lang="en-US" sz="4800" dirty="0" err="1" smtClean="0">
                <a:solidFill>
                  <a:srgbClr val="FF0000"/>
                </a:solidFill>
                <a:latin typeface="Calibri" panose="020F0502020204030204" pitchFamily="34" charset="0"/>
                <a:cs typeface="Calibri" panose="020F0502020204030204" pitchFamily="34" charset="0"/>
              </a:rPr>
              <a:t>Andrenaline</a:t>
            </a:r>
            <a:endParaRPr lang="en-US" sz="4800" dirty="0">
              <a:solidFill>
                <a:srgbClr val="FF0000"/>
              </a:solidFill>
              <a:latin typeface="Calibri" panose="020F0502020204030204" pitchFamily="34" charset="0"/>
              <a:cs typeface="Calibri" panose="020F0502020204030204" pitchFamily="34" charset="0"/>
            </a:endParaRPr>
          </a:p>
          <a:p>
            <a:r>
              <a:rPr lang="en-US" sz="4800" dirty="0" smtClean="0">
                <a:solidFill>
                  <a:srgbClr val="FF0000"/>
                </a:solidFill>
                <a:latin typeface="Calibri" panose="020F0502020204030204" pitchFamily="34" charset="0"/>
                <a:cs typeface="Calibri" panose="020F0502020204030204" pitchFamily="34" charset="0"/>
              </a:rPr>
              <a:t>Coaches </a:t>
            </a:r>
            <a:endParaRPr lang="en-CA" sz="4800" dirty="0">
              <a:solidFill>
                <a:schemeClr val="tx1"/>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0" y="0"/>
            <a:ext cx="8595360" cy="6272702"/>
          </a:xfrm>
          <a:prstGeom prst="rect">
            <a:avLst/>
          </a:prstGeom>
        </p:spPr>
      </p:pic>
    </p:spTree>
    <p:extLst>
      <p:ext uri="{BB962C8B-B14F-4D97-AF65-F5344CB8AC3E}">
        <p14:creationId xmlns:p14="http://schemas.microsoft.com/office/powerpoint/2010/main" val="178704964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extLst>
      <p:ext uri="{BB962C8B-B14F-4D97-AF65-F5344CB8AC3E}">
        <p14:creationId xmlns:p14="http://schemas.microsoft.com/office/powerpoint/2010/main" val="24810288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extLst>
      <p:ext uri="{BB962C8B-B14F-4D97-AF65-F5344CB8AC3E}">
        <p14:creationId xmlns:p14="http://schemas.microsoft.com/office/powerpoint/2010/main" val="352436641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7172084" y="670376"/>
            <a:ext cx="2526700" cy="3570178"/>
          </a:xfrm>
          <a:prstGeom prst="rect">
            <a:avLst/>
          </a:prstGeom>
          <a:noFill/>
          <a:ln>
            <a:noFill/>
          </a:ln>
        </p:spPr>
        <p:txBody>
          <a:bodyPr spcFirstLastPara="1" wrap="square" lIns="91425" tIns="91425" rIns="91425" bIns="91425" anchor="t" anchorCtr="0">
            <a:spAutoFit/>
          </a:bodyPr>
          <a:lstStyle/>
          <a:p>
            <a:pPr lvl="0"/>
            <a:r>
              <a:rPr lang="en-US" sz="4400" b="1" dirty="0">
                <a:solidFill>
                  <a:schemeClr val="tx1"/>
                </a:solidFill>
                <a:latin typeface="Calibri"/>
                <a:ea typeface="Calibri"/>
                <a:cs typeface="Calibri"/>
                <a:sym typeface="Calibri"/>
              </a:rPr>
              <a:t>The </a:t>
            </a:r>
            <a:r>
              <a:rPr lang="en-US" sz="4400" b="1" dirty="0" smtClean="0">
                <a:solidFill>
                  <a:srgbClr val="FF0000"/>
                </a:solidFill>
                <a:latin typeface="Calibri"/>
                <a:ea typeface="Calibri"/>
                <a:cs typeface="Calibri"/>
                <a:sym typeface="Calibri"/>
              </a:rPr>
              <a:t>AS2 Panthers  </a:t>
            </a:r>
            <a:r>
              <a:rPr lang="en-US" sz="4400" b="1" dirty="0" smtClean="0">
                <a:solidFill>
                  <a:schemeClr val="tx1"/>
                </a:solidFill>
                <a:latin typeface="Calibri"/>
                <a:ea typeface="Calibri"/>
                <a:cs typeface="Calibri"/>
                <a:sym typeface="Calibri"/>
              </a:rPr>
              <a:t>had a visit from Santa!!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02105" cy="6858000"/>
          </a:xfrm>
          <a:prstGeom prst="rect">
            <a:avLst/>
          </a:prstGeom>
        </p:spPr>
      </p:pic>
    </p:spTree>
    <p:extLst>
      <p:ext uri="{BB962C8B-B14F-4D97-AF65-F5344CB8AC3E}">
        <p14:creationId xmlns:p14="http://schemas.microsoft.com/office/powerpoint/2010/main" val="415136299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620644" y="385896"/>
            <a:ext cx="2526700" cy="4862839"/>
          </a:xfrm>
          <a:prstGeom prst="rect">
            <a:avLst/>
          </a:prstGeom>
          <a:noFill/>
          <a:ln>
            <a:noFill/>
          </a:ln>
        </p:spPr>
        <p:txBody>
          <a:bodyPr spcFirstLastPara="1" wrap="square" lIns="91425" tIns="91425" rIns="91425" bIns="91425" anchor="t" anchorCtr="0">
            <a:spAutoFit/>
          </a:bodyPr>
          <a:lstStyle/>
          <a:p>
            <a:pPr lvl="0"/>
            <a:r>
              <a:rPr lang="en-US" sz="3600" b="1" dirty="0">
                <a:solidFill>
                  <a:schemeClr val="tx1"/>
                </a:solidFill>
                <a:latin typeface="Calibri"/>
                <a:ea typeface="Calibri"/>
                <a:cs typeface="Calibri"/>
                <a:sym typeface="Calibri"/>
              </a:rPr>
              <a:t>The </a:t>
            </a:r>
            <a:r>
              <a:rPr lang="en-US" sz="3600" b="1" dirty="0">
                <a:solidFill>
                  <a:srgbClr val="FF0000"/>
                </a:solidFill>
                <a:latin typeface="Calibri"/>
                <a:ea typeface="Calibri"/>
                <a:cs typeface="Calibri"/>
                <a:sym typeface="Calibri"/>
              </a:rPr>
              <a:t>U10 Step 2 Frogs </a:t>
            </a:r>
            <a:r>
              <a:rPr lang="en-US" sz="3600" b="1" dirty="0">
                <a:solidFill>
                  <a:schemeClr val="tx1"/>
                </a:solidFill>
                <a:latin typeface="Calibri"/>
                <a:ea typeface="Calibri"/>
                <a:cs typeface="Calibri"/>
                <a:sym typeface="Calibri"/>
              </a:rPr>
              <a:t>🐸 </a:t>
            </a:r>
            <a:r>
              <a:rPr lang="en-US" sz="2800" b="1" dirty="0">
                <a:solidFill>
                  <a:schemeClr val="tx1"/>
                </a:solidFill>
                <a:latin typeface="Calibri"/>
                <a:ea typeface="Calibri"/>
                <a:cs typeface="Calibri"/>
                <a:sym typeface="Calibri"/>
              </a:rPr>
              <a:t>celebrating Christmas and all the joy it brings, with swimming and secret </a:t>
            </a:r>
            <a:r>
              <a:rPr lang="en-US" sz="2800" b="1" dirty="0" smtClean="0">
                <a:solidFill>
                  <a:schemeClr val="tx1"/>
                </a:solidFill>
                <a:latin typeface="Calibri"/>
                <a:ea typeface="Calibri"/>
                <a:cs typeface="Calibri"/>
                <a:sym typeface="Calibri"/>
              </a:rPr>
              <a:t>Santa!  </a:t>
            </a:r>
            <a:r>
              <a:rPr lang="en-US" sz="2800" b="1" dirty="0">
                <a:solidFill>
                  <a:schemeClr val="tx1"/>
                </a:solidFill>
                <a:latin typeface="Calibri"/>
                <a:ea typeface="Calibri"/>
                <a:cs typeface="Calibri"/>
                <a:sym typeface="Calibri"/>
              </a:rPr>
              <a:t>Happy </a:t>
            </a:r>
            <a:r>
              <a:rPr lang="en-US" sz="2800" b="1" dirty="0" smtClean="0">
                <a:solidFill>
                  <a:schemeClr val="tx1"/>
                </a:solidFill>
                <a:latin typeface="Calibri"/>
                <a:ea typeface="Calibri"/>
                <a:cs typeface="Calibri"/>
                <a:sym typeface="Calibri"/>
              </a:rPr>
              <a:t>holidays!</a:t>
            </a:r>
            <a:endParaRPr sz="2800" b="1"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772868" cy="606552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164" y="1351280"/>
            <a:ext cx="4329480" cy="4968240"/>
          </a:xfrm>
          <a:prstGeom prst="rect">
            <a:avLst/>
          </a:prstGeom>
        </p:spPr>
      </p:pic>
    </p:spTree>
    <p:extLst>
      <p:ext uri="{BB962C8B-B14F-4D97-AF65-F5344CB8AC3E}">
        <p14:creationId xmlns:p14="http://schemas.microsoft.com/office/powerpoint/2010/main" val="418620321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620644" y="385896"/>
            <a:ext cx="2526700" cy="3570178"/>
          </a:xfrm>
          <a:prstGeom prst="rect">
            <a:avLst/>
          </a:prstGeom>
          <a:noFill/>
          <a:ln>
            <a:noFill/>
          </a:ln>
        </p:spPr>
        <p:txBody>
          <a:bodyPr spcFirstLastPara="1" wrap="square" lIns="91425" tIns="91425" rIns="91425" bIns="91425" anchor="t" anchorCtr="0">
            <a:spAutoFit/>
          </a:bodyPr>
          <a:lstStyle/>
          <a:p>
            <a:pPr lvl="0"/>
            <a:r>
              <a:rPr lang="en-US" sz="3600" b="1" dirty="0">
                <a:solidFill>
                  <a:schemeClr val="tx1"/>
                </a:solidFill>
                <a:latin typeface="Calibri"/>
                <a:ea typeface="Calibri"/>
                <a:cs typeface="Calibri"/>
                <a:sym typeface="Calibri"/>
              </a:rPr>
              <a:t>The </a:t>
            </a:r>
            <a:r>
              <a:rPr lang="en-US" sz="3600" b="1" dirty="0">
                <a:solidFill>
                  <a:srgbClr val="FF0000"/>
                </a:solidFill>
                <a:latin typeface="Calibri"/>
                <a:ea typeface="Calibri"/>
                <a:cs typeface="Calibri"/>
                <a:sym typeface="Calibri"/>
              </a:rPr>
              <a:t>U10 Step </a:t>
            </a:r>
            <a:r>
              <a:rPr lang="en-US" sz="3600" b="1" dirty="0" smtClean="0">
                <a:solidFill>
                  <a:srgbClr val="FF0000"/>
                </a:solidFill>
                <a:latin typeface="Calibri"/>
                <a:ea typeface="Calibri"/>
                <a:cs typeface="Calibri"/>
                <a:sym typeface="Calibri"/>
              </a:rPr>
              <a:t>3 Warriors</a:t>
            </a:r>
            <a:r>
              <a:rPr lang="en-US" sz="3600" b="1" dirty="0" smtClean="0">
                <a:solidFill>
                  <a:schemeClr val="tx1"/>
                </a:solidFill>
                <a:latin typeface="Calibri"/>
                <a:ea typeface="Calibri"/>
                <a:cs typeface="Calibri"/>
                <a:sym typeface="Calibri"/>
              </a:rPr>
              <a:t> </a:t>
            </a:r>
            <a:r>
              <a:rPr lang="en-US" sz="2800" b="1" dirty="0" smtClean="0">
                <a:solidFill>
                  <a:schemeClr val="tx1"/>
                </a:solidFill>
                <a:latin typeface="Calibri"/>
                <a:ea typeface="Calibri"/>
                <a:cs typeface="Calibri"/>
                <a:sym typeface="Calibri"/>
              </a:rPr>
              <a:t>had some fun tobogganing over the holidays!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07625" cy="6858000"/>
          </a:xfrm>
          <a:prstGeom prst="rect">
            <a:avLst/>
          </a:prstGeom>
        </p:spPr>
      </p:pic>
    </p:spTree>
    <p:extLst>
      <p:ext uri="{BB962C8B-B14F-4D97-AF65-F5344CB8AC3E}">
        <p14:creationId xmlns:p14="http://schemas.microsoft.com/office/powerpoint/2010/main" val="31523224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621520" y="1727045"/>
            <a:ext cx="21711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dirty="0" smtClean="0">
                <a:solidFill>
                  <a:srgbClr val="FF0000"/>
                </a:solidFill>
                <a:latin typeface="Calibri"/>
                <a:ea typeface="Calibri"/>
                <a:cs typeface="Calibri"/>
                <a:sym typeface="Calibri"/>
              </a:rPr>
              <a:t>U12A Rage</a:t>
            </a:r>
            <a:endParaRPr sz="4800" b="1" dirty="0">
              <a:solidFill>
                <a:srgbClr val="FF0000"/>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369681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4354221" y="4996433"/>
            <a:ext cx="3457172"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dirty="0" smtClean="0">
                <a:solidFill>
                  <a:srgbClr val="FF0000"/>
                </a:solidFill>
                <a:latin typeface="Calibri"/>
                <a:ea typeface="Calibri"/>
                <a:cs typeface="Calibri"/>
                <a:sym typeface="Calibri"/>
              </a:rPr>
              <a:t>U12A Terminators</a:t>
            </a:r>
            <a:endParaRPr sz="4800" b="1" dirty="0">
              <a:solidFill>
                <a:srgbClr val="FF000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691"/>
            <a:ext cx="12192000" cy="4119563"/>
          </a:xfrm>
          <a:prstGeom prst="rect">
            <a:avLst/>
          </a:prstGeom>
        </p:spPr>
      </p:pic>
    </p:spTree>
    <p:extLst>
      <p:ext uri="{BB962C8B-B14F-4D97-AF65-F5344CB8AC3E}">
        <p14:creationId xmlns:p14="http://schemas.microsoft.com/office/powerpoint/2010/main" val="284240128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523702" y="3888354"/>
            <a:ext cx="21711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dirty="0" smtClean="0">
                <a:solidFill>
                  <a:srgbClr val="FF0000"/>
                </a:solidFill>
                <a:latin typeface="Calibri"/>
                <a:ea typeface="Calibri"/>
                <a:cs typeface="Calibri"/>
                <a:sym typeface="Calibri"/>
              </a:rPr>
              <a:t>U12B Cobras</a:t>
            </a:r>
            <a:endParaRPr sz="4800" b="1"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530529" cy="345933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200" y="2438400"/>
            <a:ext cx="5892800" cy="4419600"/>
          </a:xfrm>
          <a:prstGeom prst="rect">
            <a:avLst/>
          </a:prstGeom>
        </p:spPr>
      </p:pic>
    </p:spTree>
    <p:extLst>
      <p:ext uri="{BB962C8B-B14F-4D97-AF65-F5344CB8AC3E}">
        <p14:creationId xmlns:p14="http://schemas.microsoft.com/office/powerpoint/2010/main" val="320006332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621520" y="1727045"/>
            <a:ext cx="2171100" cy="166196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b="1" dirty="0" smtClean="0">
                <a:solidFill>
                  <a:srgbClr val="FF0000"/>
                </a:solidFill>
                <a:latin typeface="Calibri"/>
                <a:ea typeface="Calibri"/>
                <a:cs typeface="Calibri"/>
                <a:sym typeface="Calibri"/>
              </a:rPr>
              <a:t>U12B Venom</a:t>
            </a:r>
            <a:endParaRPr sz="4800" b="1" dirty="0">
              <a:solidFill>
                <a:srgbClr val="FF000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992"/>
            <a:ext cx="8209077" cy="6858000"/>
          </a:xfrm>
          <a:prstGeom prst="rect">
            <a:avLst/>
          </a:prstGeom>
        </p:spPr>
      </p:pic>
    </p:spTree>
    <p:extLst>
      <p:ext uri="{BB962C8B-B14F-4D97-AF65-F5344CB8AC3E}">
        <p14:creationId xmlns:p14="http://schemas.microsoft.com/office/powerpoint/2010/main" val="155215442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8830" y="1637651"/>
            <a:ext cx="2570480" cy="295462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dirty="0" smtClean="0">
                <a:solidFill>
                  <a:srgbClr val="FF0000"/>
                </a:solidFill>
                <a:latin typeface="Calibri"/>
                <a:ea typeface="Calibri"/>
                <a:cs typeface="Calibri"/>
                <a:sym typeface="Calibri"/>
              </a:rPr>
              <a:t>12A Terminators </a:t>
            </a:r>
            <a:r>
              <a:rPr lang="en-US" sz="3600" b="1" dirty="0" smtClean="0">
                <a:solidFill>
                  <a:schemeClr val="tx1"/>
                </a:solidFill>
                <a:latin typeface="Calibri"/>
                <a:ea typeface="Calibri"/>
                <a:cs typeface="Calibri"/>
                <a:sym typeface="Calibri"/>
              </a:rPr>
              <a:t>cheering on the Adrenaline!</a:t>
            </a:r>
            <a:endParaRPr sz="3600" b="1" dirty="0">
              <a:solidFill>
                <a:schemeClr val="tx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
            <a:ext cx="9144000" cy="6858000"/>
          </a:xfrm>
          <a:prstGeom prst="rect">
            <a:avLst/>
          </a:prstGeom>
        </p:spPr>
      </p:pic>
    </p:spTree>
    <p:extLst>
      <p:ext uri="{BB962C8B-B14F-4D97-AF65-F5344CB8AC3E}">
        <p14:creationId xmlns:p14="http://schemas.microsoft.com/office/powerpoint/2010/main" val="118446095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1" y="586509"/>
            <a:ext cx="9888759" cy="5472545"/>
          </a:xfrm>
          <a:prstGeom prst="rect">
            <a:avLst/>
          </a:prstGeom>
        </p:spPr>
      </p:pic>
      <p:sp>
        <p:nvSpPr>
          <p:cNvPr id="2" name="Rectangle 1"/>
          <p:cNvSpPr/>
          <p:nvPr/>
        </p:nvSpPr>
        <p:spPr>
          <a:xfrm>
            <a:off x="9956800" y="1021439"/>
            <a:ext cx="2235200" cy="4770537"/>
          </a:xfrm>
          <a:prstGeom prst="rect">
            <a:avLst/>
          </a:prstGeom>
        </p:spPr>
        <p:txBody>
          <a:bodyPr wrap="square">
            <a:spAutoFit/>
          </a:bodyPr>
          <a:lstStyle/>
          <a:p>
            <a:r>
              <a:rPr lang="en-US" sz="4000" dirty="0" smtClean="0">
                <a:solidFill>
                  <a:srgbClr val="FF0000"/>
                </a:solidFill>
                <a:latin typeface="Calibri" panose="020F0502020204030204" pitchFamily="34" charset="0"/>
                <a:cs typeface="Calibri" panose="020F0502020204030204" pitchFamily="34" charset="0"/>
              </a:rPr>
              <a:t>U14A Venom</a:t>
            </a:r>
          </a:p>
          <a:p>
            <a:r>
              <a:rPr lang="en-US" sz="3200" dirty="0" smtClean="0">
                <a:solidFill>
                  <a:schemeClr val="tx1"/>
                </a:solidFill>
                <a:latin typeface="Calibri" panose="020F0502020204030204" pitchFamily="34" charset="0"/>
                <a:cs typeface="Calibri" panose="020F0502020204030204" pitchFamily="34" charset="0"/>
              </a:rPr>
              <a:t>celebrating a great end to the regular season and provincial </a:t>
            </a:r>
            <a:r>
              <a:rPr lang="en-US" sz="3200" dirty="0" err="1" smtClean="0">
                <a:solidFill>
                  <a:schemeClr val="tx1"/>
                </a:solidFill>
                <a:latin typeface="Calibri" panose="020F0502020204030204" pitchFamily="34" charset="0"/>
                <a:cs typeface="Calibri" panose="020F0502020204030204" pitchFamily="34" charset="0"/>
              </a:rPr>
              <a:t>playdowns</a:t>
            </a:r>
            <a:r>
              <a:rPr lang="en-US" sz="3200" dirty="0" smtClean="0">
                <a:solidFill>
                  <a:schemeClr val="tx1"/>
                </a:solidFill>
                <a:latin typeface="Calibri" panose="020F0502020204030204" pitchFamily="34" charset="0"/>
                <a:cs typeface="Calibri" panose="020F0502020204030204" pitchFamily="34" charset="0"/>
              </a:rPr>
              <a:t>!</a:t>
            </a:r>
            <a:endParaRPr lang="en-CA" sz="3200" dirty="0"/>
          </a:p>
        </p:txBody>
      </p:sp>
    </p:spTree>
    <p:extLst>
      <p:ext uri="{BB962C8B-B14F-4D97-AF65-F5344CB8AC3E}">
        <p14:creationId xmlns:p14="http://schemas.microsoft.com/office/powerpoint/2010/main" val="346752671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144000" y="1727045"/>
            <a:ext cx="3047999" cy="38779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dirty="0" smtClean="0">
                <a:solidFill>
                  <a:srgbClr val="FF0000"/>
                </a:solidFill>
                <a:latin typeface="Calibri"/>
                <a:ea typeface="Calibri"/>
                <a:cs typeface="Calibri"/>
                <a:sym typeface="Calibri"/>
              </a:rPr>
              <a:t>U14A Venom </a:t>
            </a:r>
            <a:r>
              <a:rPr lang="en-US" sz="4800" dirty="0" smtClean="0">
                <a:solidFill>
                  <a:schemeClr val="tx1"/>
                </a:solidFill>
                <a:latin typeface="Calibri"/>
                <a:ea typeface="Calibri"/>
                <a:cs typeface="Calibri"/>
                <a:sym typeface="Calibri"/>
              </a:rPr>
              <a:t>Survivor team challenges!</a:t>
            </a:r>
            <a:endParaRPr sz="4800" dirty="0">
              <a:solidFill>
                <a:schemeClr val="tx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8775"/>
            <a:ext cx="9144001" cy="6858000"/>
          </a:xfrm>
          <a:prstGeom prst="rect">
            <a:avLst/>
          </a:prstGeom>
        </p:spPr>
      </p:pic>
    </p:spTree>
    <p:extLst>
      <p:ext uri="{BB962C8B-B14F-4D97-AF65-F5344CB8AC3E}">
        <p14:creationId xmlns:p14="http://schemas.microsoft.com/office/powerpoint/2010/main" val="148852815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7453746" y="0"/>
            <a:ext cx="3047999" cy="38779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dirty="0" smtClean="0">
                <a:solidFill>
                  <a:srgbClr val="FF0000"/>
                </a:solidFill>
                <a:latin typeface="Calibri"/>
                <a:ea typeface="Calibri"/>
                <a:cs typeface="Calibri"/>
                <a:sym typeface="Calibri"/>
              </a:rPr>
              <a:t>U14C Alpacas, </a:t>
            </a:r>
            <a:r>
              <a:rPr lang="en-US" sz="4800" dirty="0" smtClean="0">
                <a:solidFill>
                  <a:schemeClr val="tx1"/>
                </a:solidFill>
                <a:latin typeface="Calibri"/>
                <a:ea typeface="Calibri"/>
                <a:cs typeface="Calibri"/>
                <a:sym typeface="Calibri"/>
              </a:rPr>
              <a:t>some fun team building</a:t>
            </a:r>
            <a:endParaRPr sz="4800" dirty="0">
              <a:solidFill>
                <a:schemeClr val="tx1"/>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177" y="0"/>
            <a:ext cx="51435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7380" y="3620655"/>
            <a:ext cx="2594619" cy="3237345"/>
          </a:xfrm>
          <a:prstGeom prst="rect">
            <a:avLst/>
          </a:prstGeom>
        </p:spPr>
      </p:pic>
    </p:spTree>
    <p:extLst>
      <p:ext uri="{BB962C8B-B14F-4D97-AF65-F5344CB8AC3E}">
        <p14:creationId xmlns:p14="http://schemas.microsoft.com/office/powerpoint/2010/main" val="51430476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416560" y="1767840"/>
            <a:ext cx="3047999" cy="313929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800" dirty="0" smtClean="0">
                <a:solidFill>
                  <a:srgbClr val="FF0000"/>
                </a:solidFill>
                <a:latin typeface="Calibri"/>
                <a:ea typeface="Calibri"/>
                <a:cs typeface="Calibri"/>
                <a:sym typeface="Calibri"/>
              </a:rPr>
              <a:t>U14AA </a:t>
            </a:r>
            <a:r>
              <a:rPr lang="en-US" sz="4800" dirty="0" smtClean="0">
                <a:solidFill>
                  <a:schemeClr val="tx1"/>
                </a:solidFill>
                <a:latin typeface="Calibri"/>
                <a:ea typeface="Calibri"/>
                <a:cs typeface="Calibri"/>
                <a:sym typeface="Calibri"/>
              </a:rPr>
              <a:t>Christmas team building</a:t>
            </a:r>
            <a:endParaRPr sz="4800" dirty="0">
              <a:solidFill>
                <a:schemeClr val="tx1"/>
              </a:solidFill>
              <a:latin typeface="Calibri"/>
              <a:ea typeface="Calibri"/>
              <a:cs typeface="Calibri"/>
              <a:sym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040" y="0"/>
            <a:ext cx="6858000" cy="6858000"/>
          </a:xfrm>
          <a:prstGeom prst="rect">
            <a:avLst/>
          </a:prstGeom>
        </p:spPr>
      </p:pic>
    </p:spTree>
    <p:extLst>
      <p:ext uri="{BB962C8B-B14F-4D97-AF65-F5344CB8AC3E}">
        <p14:creationId xmlns:p14="http://schemas.microsoft.com/office/powerpoint/2010/main" val="4053969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290668" y="360218"/>
            <a:ext cx="2171100" cy="5109061"/>
          </a:xfrm>
          <a:prstGeom prst="rect">
            <a:avLst/>
          </a:prstGeom>
          <a:noFill/>
          <a:ln>
            <a:noFill/>
          </a:ln>
        </p:spPr>
        <p:txBody>
          <a:bodyPr spcFirstLastPara="1" wrap="square" lIns="91425" tIns="91425" rIns="91425" bIns="91425" anchor="t" anchorCtr="0">
            <a:spAutoFit/>
          </a:bodyPr>
          <a:lstStyle/>
          <a:p>
            <a:pPr lvl="0"/>
            <a:r>
              <a:rPr lang="en-US" sz="3200" b="1" dirty="0">
                <a:solidFill>
                  <a:srgbClr val="FF0000"/>
                </a:solidFill>
                <a:latin typeface="Calibri"/>
                <a:ea typeface="Calibri"/>
                <a:cs typeface="Calibri"/>
                <a:sym typeface="Calibri"/>
              </a:rPr>
              <a:t>U16 ACE </a:t>
            </a:r>
            <a:r>
              <a:rPr lang="en-US" sz="3200" b="1" dirty="0">
                <a:solidFill>
                  <a:schemeClr val="tx1"/>
                </a:solidFill>
                <a:latin typeface="Calibri"/>
                <a:ea typeface="Calibri"/>
                <a:cs typeface="Calibri"/>
                <a:sym typeface="Calibri"/>
              </a:rPr>
              <a:t>hit F45 for a killer workout - they #</a:t>
            </a:r>
            <a:r>
              <a:rPr lang="en-US" sz="3200" b="1" dirty="0" err="1">
                <a:solidFill>
                  <a:schemeClr val="tx1"/>
                </a:solidFill>
                <a:latin typeface="Calibri"/>
                <a:ea typeface="Calibri"/>
                <a:cs typeface="Calibri"/>
                <a:sym typeface="Calibri"/>
              </a:rPr>
              <a:t>nailedit</a:t>
            </a:r>
            <a:r>
              <a:rPr lang="en-US" sz="3200" b="1" dirty="0">
                <a:solidFill>
                  <a:schemeClr val="tx1"/>
                </a:solidFill>
                <a:latin typeface="Calibri"/>
                <a:ea typeface="Calibri"/>
                <a:cs typeface="Calibri"/>
                <a:sym typeface="Calibri"/>
              </a:rPr>
              <a:t> F45 Training Sherwood Park </a:t>
            </a:r>
            <a:r>
              <a:rPr lang="en-US" sz="3200" b="1" dirty="0">
                <a:solidFill>
                  <a:srgbClr val="FF0000"/>
                </a:solidFill>
                <a:latin typeface="Calibri"/>
                <a:ea typeface="Calibri"/>
                <a:cs typeface="Calibri"/>
                <a:sym typeface="Calibri"/>
              </a:rPr>
              <a:t>#</a:t>
            </a:r>
            <a:r>
              <a:rPr lang="en-US" sz="3200" b="1" dirty="0" err="1">
                <a:solidFill>
                  <a:srgbClr val="FF0000"/>
                </a:solidFill>
                <a:latin typeface="Calibri"/>
                <a:ea typeface="Calibri"/>
                <a:cs typeface="Calibri"/>
                <a:sym typeface="Calibri"/>
              </a:rPr>
              <a:t>spra</a:t>
            </a:r>
            <a:endParaRPr sz="3200" b="1" dirty="0">
              <a:solidFill>
                <a:srgbClr val="FF000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Tree>
    <p:extLst>
      <p:ext uri="{BB962C8B-B14F-4D97-AF65-F5344CB8AC3E}">
        <p14:creationId xmlns:p14="http://schemas.microsoft.com/office/powerpoint/2010/main" val="232390153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412588" y="2321098"/>
            <a:ext cx="2452532" cy="1661963"/>
          </a:xfrm>
          <a:prstGeom prst="rect">
            <a:avLst/>
          </a:prstGeom>
          <a:noFill/>
          <a:ln>
            <a:noFill/>
          </a:ln>
        </p:spPr>
        <p:txBody>
          <a:bodyPr spcFirstLastPara="1" wrap="square" lIns="91425" tIns="91425" rIns="91425" bIns="91425" anchor="t" anchorCtr="0">
            <a:spAutoFit/>
          </a:bodyPr>
          <a:lstStyle/>
          <a:p>
            <a:pPr lvl="0"/>
            <a:r>
              <a:rPr lang="en-US" sz="4800" dirty="0" smtClean="0">
                <a:solidFill>
                  <a:srgbClr val="FF0000"/>
                </a:solidFill>
                <a:latin typeface="Calibri"/>
                <a:ea typeface="Calibri"/>
                <a:cs typeface="Calibri"/>
                <a:sym typeface="Calibri"/>
              </a:rPr>
              <a:t>U16AA Power</a:t>
            </a:r>
            <a:endParaRPr sz="4800" dirty="0">
              <a:solidFill>
                <a:srgbClr val="FF0000"/>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330" y="0"/>
            <a:ext cx="9118670" cy="6858000"/>
          </a:xfrm>
          <a:prstGeom prst="rect">
            <a:avLst/>
          </a:prstGeom>
        </p:spPr>
      </p:pic>
    </p:spTree>
    <p:extLst>
      <p:ext uri="{BB962C8B-B14F-4D97-AF65-F5344CB8AC3E}">
        <p14:creationId xmlns:p14="http://schemas.microsoft.com/office/powerpoint/2010/main" val="372095870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157163" y="2321098"/>
            <a:ext cx="2707957" cy="1538853"/>
          </a:xfrm>
          <a:prstGeom prst="rect">
            <a:avLst/>
          </a:prstGeom>
          <a:noFill/>
          <a:ln>
            <a:noFill/>
          </a:ln>
        </p:spPr>
        <p:txBody>
          <a:bodyPr spcFirstLastPara="1" wrap="square" lIns="91425" tIns="91425" rIns="91425" bIns="91425" anchor="t" anchorCtr="0">
            <a:spAutoFit/>
          </a:bodyPr>
          <a:lstStyle/>
          <a:p>
            <a:pPr lvl="0"/>
            <a:r>
              <a:rPr lang="en-US" sz="4400" dirty="0" smtClean="0">
                <a:solidFill>
                  <a:srgbClr val="FF0000"/>
                </a:solidFill>
                <a:latin typeface="Calibri"/>
                <a:ea typeface="Calibri"/>
                <a:cs typeface="Calibri"/>
                <a:sym typeface="Calibri"/>
              </a:rPr>
              <a:t>U16A Adrenaline</a:t>
            </a:r>
            <a:endParaRPr sz="4400"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330" y="0"/>
            <a:ext cx="9118670" cy="6858000"/>
          </a:xfrm>
          <a:prstGeom prst="rect">
            <a:avLst/>
          </a:prstGeom>
        </p:spPr>
      </p:pic>
    </p:spTree>
    <p:extLst>
      <p:ext uri="{BB962C8B-B14F-4D97-AF65-F5344CB8AC3E}">
        <p14:creationId xmlns:p14="http://schemas.microsoft.com/office/powerpoint/2010/main" val="133272788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739468" y="1620058"/>
            <a:ext cx="2452532" cy="1846629"/>
          </a:xfrm>
          <a:prstGeom prst="rect">
            <a:avLst/>
          </a:prstGeom>
          <a:noFill/>
          <a:ln>
            <a:noFill/>
          </a:ln>
        </p:spPr>
        <p:txBody>
          <a:bodyPr spcFirstLastPara="1" wrap="square" lIns="91425" tIns="91425" rIns="91425" bIns="91425" anchor="t" anchorCtr="0">
            <a:spAutoFit/>
          </a:bodyPr>
          <a:lstStyle/>
          <a:p>
            <a:pPr lvl="0"/>
            <a:r>
              <a:rPr lang="en-US" sz="5400" dirty="0" smtClean="0">
                <a:solidFill>
                  <a:srgbClr val="FF0000"/>
                </a:solidFill>
                <a:latin typeface="Calibri"/>
                <a:ea typeface="Calibri"/>
                <a:cs typeface="Calibri"/>
                <a:sym typeface="Calibri"/>
              </a:rPr>
              <a:t>U19A Park</a:t>
            </a:r>
            <a:endParaRPr sz="5400" dirty="0">
              <a:solidFill>
                <a:srgbClr val="FF0000"/>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8538"/>
            <a:ext cx="8702341" cy="4740102"/>
          </a:xfrm>
          <a:prstGeom prst="rect">
            <a:avLst/>
          </a:prstGeom>
        </p:spPr>
      </p:pic>
    </p:spTree>
    <p:extLst>
      <p:ext uri="{BB962C8B-B14F-4D97-AF65-F5344CB8AC3E}">
        <p14:creationId xmlns:p14="http://schemas.microsoft.com/office/powerpoint/2010/main" val="192305855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739468" y="1620058"/>
            <a:ext cx="2452532" cy="1846629"/>
          </a:xfrm>
          <a:prstGeom prst="rect">
            <a:avLst/>
          </a:prstGeom>
          <a:noFill/>
          <a:ln>
            <a:noFill/>
          </a:ln>
        </p:spPr>
        <p:txBody>
          <a:bodyPr spcFirstLastPara="1" wrap="square" lIns="91425" tIns="91425" rIns="91425" bIns="91425" anchor="t" anchorCtr="0">
            <a:spAutoFit/>
          </a:bodyPr>
          <a:lstStyle/>
          <a:p>
            <a:pPr lvl="0"/>
            <a:r>
              <a:rPr lang="en-US" sz="5400" dirty="0" smtClean="0">
                <a:solidFill>
                  <a:srgbClr val="FF0000"/>
                </a:solidFill>
                <a:latin typeface="Calibri"/>
                <a:ea typeface="Calibri"/>
                <a:cs typeface="Calibri"/>
                <a:sym typeface="Calibri"/>
              </a:rPr>
              <a:t>U19B Fury</a:t>
            </a:r>
            <a:endParaRPr sz="5400" dirty="0">
              <a:solidFill>
                <a:srgbClr val="FF000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861" y="0"/>
            <a:ext cx="5484278" cy="6858000"/>
          </a:xfrm>
          <a:prstGeom prst="rect">
            <a:avLst/>
          </a:prstGeom>
        </p:spPr>
      </p:pic>
    </p:spTree>
    <p:extLst>
      <p:ext uri="{BB962C8B-B14F-4D97-AF65-F5344CB8AC3E}">
        <p14:creationId xmlns:p14="http://schemas.microsoft.com/office/powerpoint/2010/main" val="415010468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5" name="Rectangle 4"/>
          <p:cNvSpPr/>
          <p:nvPr/>
        </p:nvSpPr>
        <p:spPr>
          <a:xfrm>
            <a:off x="8493760" y="0"/>
            <a:ext cx="3698240" cy="6494085"/>
          </a:xfrm>
          <a:prstGeom prst="rect">
            <a:avLst/>
          </a:prstGeom>
        </p:spPr>
        <p:txBody>
          <a:bodyPr wrap="square">
            <a:spAutoFit/>
          </a:bodyPr>
          <a:lstStyle/>
          <a:p>
            <a:pPr lvl="0"/>
            <a:r>
              <a:rPr lang="en-US" sz="3200" b="1" dirty="0">
                <a:solidFill>
                  <a:srgbClr val="FF0000"/>
                </a:solidFill>
                <a:latin typeface="Calibri"/>
                <a:ea typeface="Calibri"/>
                <a:cs typeface="Calibri"/>
                <a:sym typeface="Calibri"/>
              </a:rPr>
              <a:t>One of our Step 1 players got her first ever goal at the @</a:t>
            </a:r>
            <a:r>
              <a:rPr lang="en-US" sz="3200" b="1" dirty="0" err="1">
                <a:solidFill>
                  <a:srgbClr val="FF0000"/>
                </a:solidFill>
                <a:latin typeface="Calibri"/>
                <a:ea typeface="Calibri"/>
                <a:cs typeface="Calibri"/>
                <a:sym typeface="Calibri"/>
              </a:rPr>
              <a:t>fort_sask_ringette</a:t>
            </a:r>
            <a:r>
              <a:rPr lang="en-US" sz="3200" b="1" dirty="0">
                <a:solidFill>
                  <a:srgbClr val="FF0000"/>
                </a:solidFill>
                <a:latin typeface="Calibri"/>
                <a:ea typeface="Calibri"/>
                <a:cs typeface="Calibri"/>
                <a:sym typeface="Calibri"/>
              </a:rPr>
              <a:t> Diamond Ring tourney</a:t>
            </a:r>
            <a:r>
              <a:rPr lang="en-US" sz="3200" b="1" dirty="0">
                <a:solidFill>
                  <a:schemeClr val="tx1"/>
                </a:solidFill>
                <a:latin typeface="Calibri"/>
                <a:ea typeface="Calibri"/>
                <a:cs typeface="Calibri"/>
                <a:sym typeface="Calibri"/>
              </a:rPr>
              <a:t>.  She said</a:t>
            </a:r>
            <a:r>
              <a:rPr lang="en-US" sz="3200" b="1" dirty="0" smtClean="0">
                <a:solidFill>
                  <a:schemeClr val="tx1"/>
                </a:solidFill>
                <a:latin typeface="Calibri"/>
                <a:ea typeface="Calibri"/>
                <a:cs typeface="Calibri"/>
                <a:sym typeface="Calibri"/>
              </a:rPr>
              <a:t>, “well </a:t>
            </a:r>
            <a:r>
              <a:rPr lang="en-US" sz="3200" b="1" dirty="0">
                <a:solidFill>
                  <a:schemeClr val="tx1"/>
                </a:solidFill>
                <a:latin typeface="Calibri"/>
                <a:ea typeface="Calibri"/>
                <a:cs typeface="Calibri"/>
                <a:sym typeface="Calibri"/>
              </a:rPr>
              <a:t>I crossed the line and they passed it to me, and I knew they were both behind me so I thought I better just go for it</a:t>
            </a:r>
            <a:r>
              <a:rPr lang="en-US" sz="3200" b="1" dirty="0" smtClean="0">
                <a:solidFill>
                  <a:schemeClr val="tx1"/>
                </a:solidFill>
                <a:latin typeface="Calibri"/>
                <a:ea typeface="Calibri"/>
                <a:cs typeface="Calibri"/>
                <a:sym typeface="Calibri"/>
              </a:rPr>
              <a:t>!”</a:t>
            </a:r>
            <a:endParaRPr lang="en-US" sz="3200" b="1"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0"/>
            <a:ext cx="4480560" cy="44805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280" y="2001520"/>
            <a:ext cx="4856480" cy="4856480"/>
          </a:xfrm>
          <a:prstGeom prst="rect">
            <a:avLst/>
          </a:prstGeom>
        </p:spPr>
      </p:pic>
    </p:spTree>
    <p:extLst>
      <p:ext uri="{BB962C8B-B14F-4D97-AF65-F5344CB8AC3E}">
        <p14:creationId xmlns:p14="http://schemas.microsoft.com/office/powerpoint/2010/main" val="259870127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2053" name="Picture 5"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8773" y="2202526"/>
            <a:ext cx="380651" cy="3806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9425" y="2202526"/>
            <a:ext cx="380652" cy="3806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68580"/>
            <a:ext cx="5098127" cy="6797502"/>
          </a:xfrm>
          <a:prstGeom prst="rect">
            <a:avLst/>
          </a:prstGeom>
        </p:spPr>
      </p:pic>
      <p:sp>
        <p:nvSpPr>
          <p:cNvPr id="5" name="Rectangle 4"/>
          <p:cNvSpPr/>
          <p:nvPr/>
        </p:nvSpPr>
        <p:spPr>
          <a:xfrm>
            <a:off x="8412480" y="464250"/>
            <a:ext cx="3375660" cy="2308324"/>
          </a:xfrm>
          <a:prstGeom prst="rect">
            <a:avLst/>
          </a:prstGeom>
        </p:spPr>
        <p:txBody>
          <a:bodyPr wrap="square">
            <a:spAutoFit/>
          </a:bodyPr>
          <a:lstStyle/>
          <a:p>
            <a:pPr lvl="0"/>
            <a:r>
              <a:rPr lang="en-US" sz="3600" b="1" dirty="0" smtClean="0">
                <a:solidFill>
                  <a:schemeClr val="tx1"/>
                </a:solidFill>
                <a:latin typeface="Calibri"/>
                <a:ea typeface="Calibri"/>
                <a:cs typeface="Calibri"/>
                <a:sym typeface="Calibri"/>
              </a:rPr>
              <a:t>5 SPRA Players showing </a:t>
            </a:r>
            <a:r>
              <a:rPr lang="en-US" sz="3600" b="1" dirty="0" smtClean="0">
                <a:solidFill>
                  <a:schemeClr val="tx1"/>
                </a:solidFill>
                <a:latin typeface="Calibri" panose="020F0502020204030204" pitchFamily="34" charset="0"/>
                <a:ea typeface="Calibri"/>
                <a:cs typeface="Calibri" panose="020F0502020204030204" pitchFamily="34" charset="0"/>
                <a:sym typeface="Calibri"/>
              </a:rPr>
              <a:t>some </a:t>
            </a:r>
            <a:r>
              <a:rPr lang="en-US" sz="3600" b="1" dirty="0" smtClean="0">
                <a:solidFill>
                  <a:srgbClr val="FF0000"/>
                </a:solidFill>
                <a:latin typeface="Calibri" panose="020F0502020204030204" pitchFamily="34" charset="0"/>
                <a:ea typeface="Calibri"/>
                <a:cs typeface="Calibri" panose="020F0502020204030204" pitchFamily="34" charset="0"/>
                <a:sym typeface="Calibri"/>
              </a:rPr>
              <a:t>#</a:t>
            </a:r>
            <a:r>
              <a:rPr lang="en-US" sz="3600" b="1" dirty="0" err="1" smtClean="0">
                <a:solidFill>
                  <a:srgbClr val="FF0000"/>
                </a:solidFill>
                <a:latin typeface="Calibri" panose="020F0502020204030204" pitchFamily="34" charset="0"/>
                <a:ea typeface="Calibri"/>
                <a:cs typeface="Calibri" panose="020F0502020204030204" pitchFamily="34" charset="0"/>
                <a:sym typeface="Calibri"/>
              </a:rPr>
              <a:t>SPRAspirit</a:t>
            </a:r>
            <a:r>
              <a:rPr lang="en-US" altLang="en-US" sz="3600" b="1" dirty="0" smtClean="0">
                <a:solidFill>
                  <a:schemeClr val="tx1"/>
                </a:solidFill>
                <a:latin typeface="Calibri"/>
                <a:ea typeface="Calibri"/>
                <a:cs typeface="Calibri"/>
              </a:rPr>
              <a:t> </a:t>
            </a:r>
            <a:r>
              <a:rPr lang="en-US" sz="3600" b="1" dirty="0" smtClean="0">
                <a:solidFill>
                  <a:schemeClr val="tx1"/>
                </a:solidFill>
                <a:latin typeface="Calibri"/>
                <a:ea typeface="Calibri"/>
                <a:cs typeface="Calibri"/>
                <a:sym typeface="Calibri"/>
              </a:rPr>
              <a:t>on the ski hill!</a:t>
            </a:r>
            <a:endParaRPr lang="en-US" sz="3600" b="1" dirty="0">
              <a:solidFill>
                <a:schemeClr val="tx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2053" name="Picture 5"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931" y="3354956"/>
            <a:ext cx="380651" cy="3806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3945" y="3354956"/>
            <a:ext cx="380652" cy="3806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13649" y="1712974"/>
            <a:ext cx="5202613" cy="1569660"/>
          </a:xfrm>
          <a:prstGeom prst="rect">
            <a:avLst/>
          </a:prstGeom>
        </p:spPr>
        <p:txBody>
          <a:bodyPr wrap="square">
            <a:spAutoFit/>
          </a:bodyPr>
          <a:lstStyle/>
          <a:p>
            <a:pPr lvl="0"/>
            <a:r>
              <a:rPr lang="en-US" sz="4800" b="1" dirty="0" smtClean="0">
                <a:solidFill>
                  <a:schemeClr val="tx1"/>
                </a:solidFill>
                <a:latin typeface="Calibri"/>
                <a:ea typeface="Calibri"/>
                <a:cs typeface="Calibri"/>
                <a:sym typeface="Calibri"/>
              </a:rPr>
              <a:t>U12A Rage</a:t>
            </a:r>
          </a:p>
          <a:p>
            <a:pPr lvl="0"/>
            <a:r>
              <a:rPr lang="en-US" sz="4800" b="1" dirty="0" smtClean="0">
                <a:solidFill>
                  <a:srgbClr val="FF0000"/>
                </a:solidFill>
                <a:latin typeface="Calibri"/>
                <a:ea typeface="Calibri"/>
                <a:cs typeface="Calibri"/>
                <a:sym typeface="Calibri"/>
              </a:rPr>
              <a:t>#cookiesforukraine</a:t>
            </a:r>
            <a:endParaRPr lang="en-US" sz="4800" b="1"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2177" y="0"/>
            <a:ext cx="5143500" cy="6858000"/>
          </a:xfrm>
          <a:prstGeom prst="rect">
            <a:avLst/>
          </a:prstGeom>
        </p:spPr>
      </p:pic>
    </p:spTree>
    <p:extLst>
      <p:ext uri="{BB962C8B-B14F-4D97-AF65-F5344CB8AC3E}">
        <p14:creationId xmlns:p14="http://schemas.microsoft.com/office/powerpoint/2010/main" val="394965478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 name="Rectangle 1"/>
          <p:cNvSpPr/>
          <p:nvPr/>
        </p:nvSpPr>
        <p:spPr>
          <a:xfrm>
            <a:off x="9328727" y="1104566"/>
            <a:ext cx="2068945" cy="2923877"/>
          </a:xfrm>
          <a:prstGeom prst="rect">
            <a:avLst/>
          </a:prstGeom>
        </p:spPr>
        <p:txBody>
          <a:bodyPr wrap="square">
            <a:spAutoFit/>
          </a:bodyPr>
          <a:lstStyle/>
          <a:p>
            <a:r>
              <a:rPr lang="en-US" sz="4400" dirty="0" smtClean="0">
                <a:solidFill>
                  <a:schemeClr val="tx1"/>
                </a:solidFill>
                <a:latin typeface="Calibri" panose="020F0502020204030204" pitchFamily="34" charset="0"/>
                <a:cs typeface="Calibri" panose="020F0502020204030204" pitchFamily="34" charset="0"/>
              </a:rPr>
              <a:t>U14A Venom</a:t>
            </a:r>
          </a:p>
          <a:p>
            <a:pPr lvl="0"/>
            <a:r>
              <a:rPr lang="en-US" sz="3200" b="1" dirty="0">
                <a:solidFill>
                  <a:srgbClr val="FF0000"/>
                </a:solidFill>
                <a:latin typeface="Calibri"/>
                <a:ea typeface="Calibri"/>
                <a:cs typeface="Calibri"/>
                <a:sym typeface="Calibri"/>
              </a:rPr>
              <a:t>#solidarity with </a:t>
            </a:r>
            <a:r>
              <a:rPr lang="en-US" sz="3200" b="1" dirty="0" smtClean="0">
                <a:solidFill>
                  <a:srgbClr val="FF0000"/>
                </a:solidFill>
                <a:latin typeface="Calibri"/>
                <a:ea typeface="Calibri"/>
                <a:cs typeface="Calibri"/>
                <a:sym typeface="Calibri"/>
              </a:rPr>
              <a:t>Ukraine</a:t>
            </a:r>
            <a:endParaRPr lang="en-US" sz="3200" b="1" dirty="0">
              <a:solidFill>
                <a:srgbClr val="FF0000"/>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85257845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2053" name="Picture 5" des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931" y="3354956"/>
            <a:ext cx="380651" cy="3806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3945" y="3354956"/>
            <a:ext cx="380652" cy="3806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44000" y="2219160"/>
            <a:ext cx="2574290" cy="3231654"/>
          </a:xfrm>
          <a:prstGeom prst="rect">
            <a:avLst/>
          </a:prstGeom>
        </p:spPr>
        <p:txBody>
          <a:bodyPr wrap="square">
            <a:spAutoFit/>
          </a:bodyPr>
          <a:lstStyle/>
          <a:p>
            <a:pPr lvl="0"/>
            <a:r>
              <a:rPr lang="en-US" sz="4800" dirty="0" smtClean="0">
                <a:solidFill>
                  <a:schemeClr val="tx1"/>
                </a:solidFill>
                <a:latin typeface="Calibri"/>
                <a:ea typeface="Calibri"/>
                <a:cs typeface="Calibri"/>
                <a:sym typeface="Calibri"/>
              </a:rPr>
              <a:t>U14B Blackout</a:t>
            </a:r>
          </a:p>
          <a:p>
            <a:pPr lvl="0"/>
            <a:r>
              <a:rPr lang="en-US" sz="3600" b="1" dirty="0" smtClean="0">
                <a:solidFill>
                  <a:srgbClr val="FF0000"/>
                </a:solidFill>
                <a:latin typeface="Calibri"/>
                <a:ea typeface="Calibri"/>
                <a:cs typeface="Calibri"/>
                <a:sym typeface="Calibri"/>
              </a:rPr>
              <a:t>#solidarity with </a:t>
            </a:r>
            <a:r>
              <a:rPr lang="en-US" sz="3600" b="1" dirty="0">
                <a:solidFill>
                  <a:srgbClr val="FF0000"/>
                </a:solidFill>
                <a:latin typeface="Calibri"/>
                <a:ea typeface="Calibri"/>
                <a:cs typeface="Calibri"/>
                <a:sym typeface="Calibri"/>
              </a:rPr>
              <a:t>U</a:t>
            </a:r>
            <a:r>
              <a:rPr lang="en-US" sz="3600" b="1" dirty="0" smtClean="0">
                <a:solidFill>
                  <a:srgbClr val="FF0000"/>
                </a:solidFill>
                <a:latin typeface="Calibri"/>
                <a:ea typeface="Calibri"/>
                <a:cs typeface="Calibri"/>
                <a:sym typeface="Calibri"/>
              </a:rPr>
              <a:t>kraine</a:t>
            </a:r>
            <a:endParaRPr lang="en-US" sz="3600" b="1" dirty="0">
              <a:solidFill>
                <a:srgbClr val="FF0000"/>
              </a:solidFill>
              <a:latin typeface="Calibri"/>
              <a:ea typeface="Calibri"/>
              <a:cs typeface="Calibri"/>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050579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305964" cy="6858000"/>
          </a:xfrm>
          <a:prstGeom prst="rect">
            <a:avLst/>
          </a:prstGeom>
        </p:spPr>
      </p:pic>
      <p:sp>
        <p:nvSpPr>
          <p:cNvPr id="4" name="Rectangle 3"/>
          <p:cNvSpPr/>
          <p:nvPr/>
        </p:nvSpPr>
        <p:spPr>
          <a:xfrm>
            <a:off x="8137236" y="1052263"/>
            <a:ext cx="3805382" cy="4154984"/>
          </a:xfrm>
          <a:prstGeom prst="rect">
            <a:avLst/>
          </a:prstGeom>
        </p:spPr>
        <p:txBody>
          <a:bodyPr wrap="square">
            <a:spAutoFit/>
          </a:bodyPr>
          <a:lstStyle/>
          <a:p>
            <a:r>
              <a:rPr lang="en-US" sz="4400" dirty="0">
                <a:solidFill>
                  <a:schemeClr val="tx1"/>
                </a:solidFill>
                <a:latin typeface="Calibri" panose="020F0502020204030204" pitchFamily="34" charset="0"/>
                <a:cs typeface="Calibri" panose="020F0502020204030204" pitchFamily="34" charset="0"/>
              </a:rPr>
              <a:t>Our U14B Stampede team, wearing their hearts and support on their </a:t>
            </a:r>
            <a:r>
              <a:rPr lang="en-US" sz="4400" dirty="0" smtClean="0">
                <a:solidFill>
                  <a:schemeClr val="tx1"/>
                </a:solidFill>
                <a:latin typeface="Calibri" panose="020F0502020204030204" pitchFamily="34" charset="0"/>
                <a:cs typeface="Calibri" panose="020F0502020204030204" pitchFamily="34" charset="0"/>
              </a:rPr>
              <a:t>sticks!! </a:t>
            </a:r>
            <a:endParaRPr lang="en-CA" sz="4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734091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368052" y="2149543"/>
            <a:ext cx="2823948" cy="2308324"/>
          </a:xfrm>
          <a:prstGeom prst="rect">
            <a:avLst/>
          </a:prstGeom>
        </p:spPr>
        <p:txBody>
          <a:bodyPr wrap="square">
            <a:spAutoFit/>
          </a:bodyPr>
          <a:lstStyle/>
          <a:p>
            <a:r>
              <a:rPr lang="en-US" sz="4800" dirty="0" smtClean="0">
                <a:solidFill>
                  <a:srgbClr val="FF0000"/>
                </a:solidFill>
                <a:latin typeface="Calibri" panose="020F0502020204030204" pitchFamily="34" charset="0"/>
                <a:cs typeface="Calibri" panose="020F0502020204030204" pitchFamily="34" charset="0"/>
              </a:rPr>
              <a:t>U19AA/</a:t>
            </a:r>
          </a:p>
          <a:p>
            <a:r>
              <a:rPr lang="en-US" sz="4800" dirty="0" smtClean="0">
                <a:solidFill>
                  <a:srgbClr val="FF0000"/>
                </a:solidFill>
                <a:latin typeface="Calibri" panose="020F0502020204030204" pitchFamily="34" charset="0"/>
                <a:cs typeface="Calibri" panose="020F0502020204030204" pitchFamily="34" charset="0"/>
              </a:rPr>
              <a:t>U10 Santa Skate</a:t>
            </a:r>
            <a:endParaRPr lang="en-CA" sz="48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18670" cy="6858000"/>
          </a:xfrm>
          <a:prstGeom prst="rect">
            <a:avLst/>
          </a:prstGeom>
        </p:spPr>
      </p:pic>
    </p:spTree>
    <p:extLst>
      <p:ext uri="{BB962C8B-B14F-4D97-AF65-F5344CB8AC3E}">
        <p14:creationId xmlns:p14="http://schemas.microsoft.com/office/powerpoint/2010/main" val="384966297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5" name="Rectangle 4"/>
          <p:cNvSpPr/>
          <p:nvPr/>
        </p:nvSpPr>
        <p:spPr>
          <a:xfrm>
            <a:off x="6382327" y="2200687"/>
            <a:ext cx="5202613" cy="1015663"/>
          </a:xfrm>
          <a:prstGeom prst="rect">
            <a:avLst/>
          </a:prstGeom>
        </p:spPr>
        <p:txBody>
          <a:bodyPr wrap="square">
            <a:spAutoFit/>
          </a:bodyPr>
          <a:lstStyle/>
          <a:p>
            <a:pPr lvl="0"/>
            <a:r>
              <a:rPr lang="en-US" sz="6000" dirty="0" smtClean="0">
                <a:solidFill>
                  <a:srgbClr val="FF0000"/>
                </a:solidFill>
                <a:latin typeface="Calibri"/>
                <a:ea typeface="Calibri"/>
                <a:cs typeface="Calibri"/>
                <a:sym typeface="Calibri"/>
              </a:rPr>
              <a:t>#</a:t>
            </a:r>
            <a:r>
              <a:rPr lang="en-US" sz="6000" dirty="0" err="1" smtClean="0">
                <a:solidFill>
                  <a:srgbClr val="FF0000"/>
                </a:solidFill>
                <a:latin typeface="Calibri"/>
                <a:ea typeface="Calibri"/>
                <a:cs typeface="Calibri"/>
                <a:sym typeface="Calibri"/>
              </a:rPr>
              <a:t>goaliefriends</a:t>
            </a:r>
            <a:endParaRPr lang="en-US" sz="6000" dirty="0">
              <a:solidFill>
                <a:srgbClr val="FF000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305" y="0"/>
            <a:ext cx="5143500" cy="6858000"/>
          </a:xfrm>
          <a:prstGeom prst="rect">
            <a:avLst/>
          </a:prstGeom>
        </p:spPr>
      </p:pic>
    </p:spTree>
    <p:extLst>
      <p:ext uri="{BB962C8B-B14F-4D97-AF65-F5344CB8AC3E}">
        <p14:creationId xmlns:p14="http://schemas.microsoft.com/office/powerpoint/2010/main" val="29280463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5" name="Rectangle 4"/>
          <p:cNvSpPr/>
          <p:nvPr/>
        </p:nvSpPr>
        <p:spPr>
          <a:xfrm>
            <a:off x="7731761" y="351567"/>
            <a:ext cx="3718560" cy="4708981"/>
          </a:xfrm>
          <a:prstGeom prst="rect">
            <a:avLst/>
          </a:prstGeom>
        </p:spPr>
        <p:txBody>
          <a:bodyPr wrap="square">
            <a:spAutoFit/>
          </a:bodyPr>
          <a:lstStyle/>
          <a:p>
            <a:pPr lvl="0"/>
            <a:r>
              <a:rPr lang="en-US" sz="6000" dirty="0" smtClean="0">
                <a:solidFill>
                  <a:schemeClr val="tx1"/>
                </a:solidFill>
                <a:latin typeface="Calibri"/>
                <a:ea typeface="Calibri"/>
                <a:cs typeface="Calibri"/>
                <a:sym typeface="Calibri"/>
              </a:rPr>
              <a:t>Shiny new practice jerseys for the </a:t>
            </a:r>
            <a:r>
              <a:rPr lang="en-US" sz="6000" dirty="0" smtClean="0">
                <a:solidFill>
                  <a:srgbClr val="FF0000"/>
                </a:solidFill>
                <a:latin typeface="Calibri"/>
                <a:ea typeface="Calibri"/>
                <a:cs typeface="Calibri"/>
                <a:sym typeface="Calibri"/>
              </a:rPr>
              <a:t>Stampede!</a:t>
            </a:r>
            <a:endParaRPr lang="en-US" sz="6000" dirty="0">
              <a:solidFill>
                <a:srgbClr val="FF0000"/>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621" y="0"/>
            <a:ext cx="5484278" cy="6858000"/>
          </a:xfrm>
          <a:prstGeom prst="rect">
            <a:avLst/>
          </a:prstGeom>
        </p:spPr>
      </p:pic>
    </p:spTree>
    <p:extLst>
      <p:ext uri="{BB962C8B-B14F-4D97-AF65-F5344CB8AC3E}">
        <p14:creationId xmlns:p14="http://schemas.microsoft.com/office/powerpoint/2010/main" val="139160940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p35"/>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dirty="0"/>
          </a:p>
        </p:txBody>
      </p:sp>
      <p:sp>
        <p:nvSpPr>
          <p:cNvPr id="200" name="Google Shape;200;p35"/>
          <p:cNvSpPr txBox="1"/>
          <p:nvPr/>
        </p:nvSpPr>
        <p:spPr>
          <a:xfrm>
            <a:off x="7892302" y="340289"/>
            <a:ext cx="3888762" cy="2646848"/>
          </a:xfrm>
          <a:prstGeom prst="rect">
            <a:avLst/>
          </a:prstGeom>
          <a:noFill/>
          <a:ln>
            <a:noFill/>
          </a:ln>
        </p:spPr>
        <p:txBody>
          <a:bodyPr spcFirstLastPara="1" wrap="square" lIns="91425" tIns="91425" rIns="91425" bIns="91425" anchor="t" anchorCtr="0">
            <a:spAutoFit/>
          </a:bodyPr>
          <a:lstStyle/>
          <a:p>
            <a:pPr lvl="0"/>
            <a:r>
              <a:rPr lang="en-US" sz="3200" b="1" dirty="0">
                <a:solidFill>
                  <a:schemeClr val="tx1"/>
                </a:solidFill>
                <a:latin typeface="Calibri" panose="020F0502020204030204" pitchFamily="34" charset="0"/>
                <a:cs typeface="Calibri" panose="020F0502020204030204" pitchFamily="34" charset="0"/>
              </a:rPr>
              <a:t>That’s a wrap for the </a:t>
            </a:r>
            <a:r>
              <a:rPr lang="en-US" sz="3200" b="1" dirty="0">
                <a:solidFill>
                  <a:srgbClr val="FF0000"/>
                </a:solidFill>
                <a:latin typeface="Calibri" panose="020F0502020204030204" pitchFamily="34" charset="0"/>
                <a:cs typeface="Calibri" panose="020F0502020204030204" pitchFamily="34" charset="0"/>
              </a:rPr>
              <a:t>U19B Fury</a:t>
            </a:r>
            <a:r>
              <a:rPr lang="en-US" sz="3200" b="1" dirty="0">
                <a:solidFill>
                  <a:schemeClr val="tx1"/>
                </a:solidFill>
                <a:latin typeface="Calibri" panose="020F0502020204030204" pitchFamily="34" charset="0"/>
                <a:cs typeface="Calibri" panose="020F0502020204030204" pitchFamily="34" charset="0"/>
              </a:rPr>
              <a:t>! A fun season and lots of great memories along the way!! </a:t>
            </a:r>
            <a:r>
              <a:rPr lang="en-US" sz="3200" b="1" dirty="0" smtClean="0">
                <a:solidFill>
                  <a:schemeClr val="tx1"/>
                </a:solidFill>
                <a:latin typeface="Calibri" panose="020F0502020204030204" pitchFamily="34" charset="0"/>
                <a:cs typeface="Calibri" panose="020F0502020204030204" pitchFamily="34" charset="0"/>
              </a:rPr>
              <a:t> </a:t>
            </a:r>
            <a:endParaRPr sz="3200" b="1" dirty="0">
              <a:solidFill>
                <a:schemeClr val="tx1"/>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6760"/>
            <a:ext cx="7153847" cy="53721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8393" y="3186094"/>
            <a:ext cx="5669853" cy="36719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p:cNvSpPr txBox="1">
            <a:spLocks noGrp="1"/>
          </p:cNvSpPr>
          <p:nvPr>
            <p:ph type="ctr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a:p>
        </p:txBody>
      </p:sp>
      <p:sp>
        <p:nvSpPr>
          <p:cNvPr id="167" name="Google Shape;167;p31"/>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sp>
        <p:nvSpPr>
          <p:cNvPr id="169" name="Google Shape;169;p31"/>
          <p:cNvSpPr txBox="1"/>
          <p:nvPr/>
        </p:nvSpPr>
        <p:spPr>
          <a:xfrm>
            <a:off x="10716900" y="1351125"/>
            <a:ext cx="12078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latin typeface="Calibri"/>
                <a:ea typeface="Calibri"/>
                <a:cs typeface="Calibri"/>
                <a:sym typeface="Calibri"/>
              </a:rPr>
              <a:t>U12 and Active Start siblings :)</a:t>
            </a:r>
            <a:endParaRPr sz="2500" b="1">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extLst>
      <p:ext uri="{BB962C8B-B14F-4D97-AF65-F5344CB8AC3E}">
        <p14:creationId xmlns:p14="http://schemas.microsoft.com/office/powerpoint/2010/main" val="352738293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7836917" y="151179"/>
            <a:ext cx="3796283" cy="6494085"/>
          </a:xfrm>
          <a:prstGeom prst="rect">
            <a:avLst/>
          </a:prstGeom>
        </p:spPr>
        <p:txBody>
          <a:bodyPr wrap="square">
            <a:spAutoFit/>
          </a:bodyPr>
          <a:lstStyle/>
          <a:p>
            <a:r>
              <a:rPr lang="en-US" sz="3200" dirty="0">
                <a:solidFill>
                  <a:schemeClr val="tx1"/>
                </a:solidFill>
                <a:latin typeface="Calibri" panose="020F0502020204030204" pitchFamily="34" charset="0"/>
                <a:cs typeface="Calibri" panose="020F0502020204030204" pitchFamily="34" charset="0"/>
              </a:rPr>
              <a:t>The </a:t>
            </a:r>
            <a:r>
              <a:rPr lang="en-US" sz="3200" dirty="0">
                <a:solidFill>
                  <a:srgbClr val="FF0000"/>
                </a:solidFill>
                <a:latin typeface="Calibri" panose="020F0502020204030204" pitchFamily="34" charset="0"/>
                <a:cs typeface="Calibri" panose="020F0502020204030204" pitchFamily="34" charset="0"/>
              </a:rPr>
              <a:t>Active Start Huskies </a:t>
            </a:r>
            <a:r>
              <a:rPr lang="en-US" sz="3200" dirty="0">
                <a:solidFill>
                  <a:schemeClr val="tx1"/>
                </a:solidFill>
                <a:latin typeface="Calibri" panose="020F0502020204030204" pitchFamily="34" charset="0"/>
                <a:cs typeface="Calibri" panose="020F0502020204030204" pitchFamily="34" charset="0"/>
              </a:rPr>
              <a:t>hosted </a:t>
            </a:r>
            <a:r>
              <a:rPr lang="en-US" sz="3200" dirty="0" err="1">
                <a:solidFill>
                  <a:schemeClr val="tx1"/>
                </a:solidFill>
                <a:latin typeface="Calibri" panose="020F0502020204030204" pitchFamily="34" charset="0"/>
                <a:cs typeface="Calibri" panose="020F0502020204030204" pitchFamily="34" charset="0"/>
              </a:rPr>
              <a:t>St.Albert</a:t>
            </a:r>
            <a:r>
              <a:rPr lang="en-US" sz="3200" dirty="0">
                <a:solidFill>
                  <a:schemeClr val="tx1"/>
                </a:solidFill>
                <a:latin typeface="Calibri" panose="020F0502020204030204" pitchFamily="34" charset="0"/>
                <a:cs typeface="Calibri" panose="020F0502020204030204" pitchFamily="34" charset="0"/>
              </a:rPr>
              <a:t> last night and had a blast!! 💥 It’s incredible to see the difference in them in only a few short months. Some went from barely skating and a lot of tears to having so much fun. </a:t>
            </a:r>
            <a:r>
              <a:rPr lang="en-US" sz="3200" dirty="0" smtClean="0">
                <a:solidFill>
                  <a:srgbClr val="FF0000"/>
                </a:solidFill>
                <a:latin typeface="Calibri" panose="020F0502020204030204" pitchFamily="34" charset="0"/>
                <a:cs typeface="Calibri" panose="020F0502020204030204" pitchFamily="34" charset="0"/>
              </a:rPr>
              <a:t>#</a:t>
            </a:r>
            <a:r>
              <a:rPr lang="en-US" sz="3200" dirty="0" err="1">
                <a:solidFill>
                  <a:srgbClr val="FF0000"/>
                </a:solidFill>
                <a:latin typeface="Calibri" panose="020F0502020204030204" pitchFamily="34" charset="0"/>
                <a:cs typeface="Calibri" panose="020F0502020204030204" pitchFamily="34" charset="0"/>
              </a:rPr>
              <a:t>spra</a:t>
            </a:r>
            <a:r>
              <a:rPr lang="en-US" sz="3200" dirty="0">
                <a:solidFill>
                  <a:srgbClr val="FF0000"/>
                </a:solidFill>
                <a:latin typeface="Calibri" panose="020F0502020204030204" pitchFamily="34" charset="0"/>
                <a:cs typeface="Calibri" panose="020F0502020204030204" pitchFamily="34" charset="0"/>
              </a:rPr>
              <a:t> #ringette</a:t>
            </a:r>
            <a:endParaRPr lang="en-CA" sz="3200" dirty="0">
              <a:solidFill>
                <a:srgbClr val="FF0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107397413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8174182" y="464434"/>
            <a:ext cx="3565237" cy="5601503"/>
          </a:xfrm>
          <a:prstGeom prst="rect">
            <a:avLst/>
          </a:prstGeom>
          <a:noFill/>
          <a:ln>
            <a:noFill/>
          </a:ln>
        </p:spPr>
        <p:txBody>
          <a:bodyPr spcFirstLastPara="1" wrap="square" lIns="91425" tIns="91425" rIns="91425" bIns="91425" anchor="t" anchorCtr="0">
            <a:spAutoFit/>
          </a:bodyPr>
          <a:lstStyle/>
          <a:p>
            <a:pPr lvl="0"/>
            <a:r>
              <a:rPr lang="en-US" sz="3200" b="1" dirty="0">
                <a:solidFill>
                  <a:schemeClr val="tx1"/>
                </a:solidFill>
                <a:latin typeface="Calibri"/>
                <a:ea typeface="Calibri"/>
                <a:cs typeface="Calibri"/>
                <a:sym typeface="Calibri"/>
              </a:rPr>
              <a:t>The </a:t>
            </a:r>
            <a:r>
              <a:rPr lang="en-US" sz="3200" b="1" dirty="0">
                <a:solidFill>
                  <a:srgbClr val="FF0000"/>
                </a:solidFill>
                <a:latin typeface="Calibri"/>
                <a:ea typeface="Calibri"/>
                <a:cs typeface="Calibri"/>
                <a:sym typeface="Calibri"/>
              </a:rPr>
              <a:t>U10-Step 3 Warriors </a:t>
            </a:r>
            <a:r>
              <a:rPr lang="en-US" sz="3200" b="1" dirty="0">
                <a:solidFill>
                  <a:schemeClr val="tx1"/>
                </a:solidFill>
                <a:latin typeface="Calibri"/>
                <a:ea typeface="Calibri"/>
                <a:cs typeface="Calibri"/>
                <a:sym typeface="Calibri"/>
              </a:rPr>
              <a:t>gave it all they had in the BGL U10 Windup final vs </a:t>
            </a:r>
            <a:r>
              <a:rPr lang="en-US" sz="3200" b="1" dirty="0" err="1">
                <a:solidFill>
                  <a:schemeClr val="tx1"/>
                </a:solidFill>
                <a:latin typeface="Calibri"/>
                <a:ea typeface="Calibri"/>
                <a:cs typeface="Calibri"/>
                <a:sym typeface="Calibri"/>
              </a:rPr>
              <a:t>St.Albert</a:t>
            </a:r>
            <a:r>
              <a:rPr lang="en-US" sz="3200" b="1" dirty="0">
                <a:solidFill>
                  <a:schemeClr val="tx1"/>
                </a:solidFill>
                <a:latin typeface="Calibri"/>
                <a:ea typeface="Calibri"/>
                <a:cs typeface="Calibri"/>
                <a:sym typeface="Calibri"/>
              </a:rPr>
              <a:t> and came out with the </a:t>
            </a:r>
            <a:r>
              <a:rPr lang="en-US" sz="3200" b="1" dirty="0" smtClean="0">
                <a:solidFill>
                  <a:srgbClr val="FF0000"/>
                </a:solidFill>
                <a:latin typeface="Calibri"/>
                <a:ea typeface="Calibri"/>
                <a:cs typeface="Calibri"/>
                <a:sym typeface="Calibri"/>
              </a:rPr>
              <a:t>SILVER MEDAL</a:t>
            </a:r>
            <a:r>
              <a:rPr lang="en-US" sz="3200" b="1" dirty="0" smtClean="0">
                <a:solidFill>
                  <a:schemeClr val="tx1"/>
                </a:solidFill>
                <a:latin typeface="Calibri"/>
                <a:ea typeface="Calibri"/>
                <a:cs typeface="Calibri"/>
                <a:sym typeface="Calibri"/>
              </a:rPr>
              <a:t>!!</a:t>
            </a:r>
            <a:endParaRPr lang="en-US" sz="3200" b="1" dirty="0">
              <a:solidFill>
                <a:schemeClr val="tx1"/>
              </a:solidFill>
              <a:latin typeface="Calibri"/>
              <a:ea typeface="Calibri"/>
              <a:cs typeface="Calibri"/>
              <a:sym typeface="Calibri"/>
            </a:endParaRPr>
          </a:p>
          <a:p>
            <a:pPr lvl="0"/>
            <a:r>
              <a:rPr lang="en-US" sz="3200" b="1" dirty="0">
                <a:solidFill>
                  <a:schemeClr val="tx1"/>
                </a:solidFill>
                <a:latin typeface="Calibri"/>
                <a:ea typeface="Calibri"/>
                <a:cs typeface="Calibri"/>
                <a:sym typeface="Calibri"/>
              </a:rPr>
              <a:t>Way to go Warriors!!  It was an incredible season</a:t>
            </a:r>
            <a:r>
              <a:rPr lang="en-US" sz="3200" b="1" dirty="0" smtClean="0">
                <a:solidFill>
                  <a:schemeClr val="tx1"/>
                </a:solidFill>
                <a:latin typeface="Calibri"/>
                <a:ea typeface="Calibri"/>
                <a:cs typeface="Calibri"/>
                <a:sym typeface="Calibri"/>
              </a:rPr>
              <a:t>!!!</a:t>
            </a:r>
            <a:endParaRPr lang="en-US" sz="3200" b="1" dirty="0">
              <a:solidFill>
                <a:schemeClr val="tx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58225" cy="6858000"/>
          </a:xfrm>
          <a:prstGeom prst="rect">
            <a:avLst/>
          </a:prstGeom>
        </p:spPr>
      </p:pic>
    </p:spTree>
    <p:extLst>
      <p:ext uri="{BB962C8B-B14F-4D97-AF65-F5344CB8AC3E}">
        <p14:creationId xmlns:p14="http://schemas.microsoft.com/office/powerpoint/2010/main" val="119484324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791444" y="711801"/>
            <a:ext cx="2495806" cy="3200846"/>
          </a:xfrm>
          <a:prstGeom prst="rect">
            <a:avLst/>
          </a:prstGeom>
          <a:noFill/>
          <a:ln>
            <a:noFill/>
          </a:ln>
        </p:spPr>
        <p:txBody>
          <a:bodyPr spcFirstLastPara="1" wrap="square" lIns="91425" tIns="91425" rIns="91425" bIns="91425" anchor="t" anchorCtr="0">
            <a:spAutoFit/>
          </a:bodyPr>
          <a:lstStyle/>
          <a:p>
            <a:pPr lvl="0"/>
            <a:r>
              <a:rPr lang="en-US" sz="2800" b="1" dirty="0">
                <a:solidFill>
                  <a:schemeClr val="tx1"/>
                </a:solidFill>
                <a:latin typeface="Calibri"/>
                <a:ea typeface="Calibri"/>
                <a:cs typeface="Calibri"/>
                <a:sym typeface="Calibri"/>
              </a:rPr>
              <a:t>And that’s a wrap for the </a:t>
            </a:r>
            <a:r>
              <a:rPr lang="en-US" sz="2800" b="1" dirty="0">
                <a:solidFill>
                  <a:srgbClr val="FF0000"/>
                </a:solidFill>
                <a:latin typeface="Calibri"/>
                <a:ea typeface="Calibri"/>
                <a:cs typeface="Calibri"/>
                <a:sym typeface="Calibri"/>
              </a:rPr>
              <a:t>U12A </a:t>
            </a:r>
            <a:r>
              <a:rPr lang="en-US" sz="2800" b="1" dirty="0" smtClean="0">
                <a:solidFill>
                  <a:srgbClr val="FF0000"/>
                </a:solidFill>
                <a:latin typeface="Calibri"/>
                <a:ea typeface="Calibri"/>
                <a:cs typeface="Calibri"/>
                <a:sym typeface="Calibri"/>
              </a:rPr>
              <a:t>BGL </a:t>
            </a:r>
            <a:r>
              <a:rPr lang="en-US" sz="2800" b="1" dirty="0" err="1" smtClean="0">
                <a:solidFill>
                  <a:srgbClr val="FF0000"/>
                </a:solidFill>
                <a:latin typeface="Calibri"/>
                <a:ea typeface="Calibri"/>
                <a:cs typeface="Calibri"/>
                <a:sym typeface="Calibri"/>
              </a:rPr>
              <a:t>Championships</a:t>
            </a:r>
            <a:r>
              <a:rPr lang="en-US" sz="2800" b="1" dirty="0" err="1" smtClean="0">
                <a:solidFill>
                  <a:schemeClr val="tx1"/>
                </a:solidFill>
                <a:latin typeface="Calibri"/>
                <a:ea typeface="Calibri"/>
                <a:cs typeface="Calibri"/>
                <a:sym typeface="Calibri"/>
              </a:rPr>
              <a:t>Ended</a:t>
            </a:r>
            <a:r>
              <a:rPr lang="en-US" sz="2800" b="1" dirty="0" smtClean="0">
                <a:solidFill>
                  <a:schemeClr val="tx1"/>
                </a:solidFill>
                <a:latin typeface="Calibri"/>
                <a:ea typeface="Calibri"/>
                <a:cs typeface="Calibri"/>
                <a:sym typeface="Calibri"/>
              </a:rPr>
              <a:t> </a:t>
            </a:r>
            <a:r>
              <a:rPr lang="en-US" sz="2800" b="1" dirty="0">
                <a:solidFill>
                  <a:schemeClr val="tx1"/>
                </a:solidFill>
                <a:latin typeface="Calibri"/>
                <a:ea typeface="Calibri"/>
                <a:cs typeface="Calibri"/>
                <a:sym typeface="Calibri"/>
              </a:rPr>
              <a:t>with a </a:t>
            </a:r>
            <a:r>
              <a:rPr lang="en-US" sz="2800" b="1" dirty="0">
                <a:solidFill>
                  <a:srgbClr val="FF0000"/>
                </a:solidFill>
                <a:latin typeface="Calibri"/>
                <a:ea typeface="Calibri"/>
                <a:cs typeface="Calibri"/>
                <a:sym typeface="Calibri"/>
              </a:rPr>
              <a:t>Terminators vs Rage </a:t>
            </a:r>
            <a:r>
              <a:rPr lang="en-US" sz="2800" b="1" dirty="0">
                <a:solidFill>
                  <a:schemeClr val="tx1"/>
                </a:solidFill>
                <a:latin typeface="Calibri"/>
                <a:ea typeface="Calibri"/>
                <a:cs typeface="Calibri"/>
                <a:sym typeface="Calibri"/>
              </a:rPr>
              <a:t>match up.  </a:t>
            </a:r>
            <a:endParaRPr sz="2800" b="1" dirty="0">
              <a:solidFill>
                <a:srgbClr val="FF0000"/>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218"/>
            <a:ext cx="9791443" cy="6081404"/>
          </a:xfrm>
          <a:prstGeom prst="rect">
            <a:avLst/>
          </a:prstGeom>
        </p:spPr>
      </p:pic>
    </p:spTree>
    <p:extLst>
      <p:ext uri="{BB962C8B-B14F-4D97-AF65-F5344CB8AC3E}">
        <p14:creationId xmlns:p14="http://schemas.microsoft.com/office/powerpoint/2010/main" val="96150981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987280" y="1351125"/>
            <a:ext cx="1937420" cy="18466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400" dirty="0" smtClean="0">
                <a:solidFill>
                  <a:srgbClr val="FF0000"/>
                </a:solidFill>
                <a:latin typeface="Calibri"/>
                <a:ea typeface="Calibri"/>
                <a:cs typeface="Calibri"/>
                <a:sym typeface="Calibri"/>
              </a:rPr>
              <a:t>U12A Rage</a:t>
            </a:r>
            <a:endParaRPr sz="5400" dirty="0">
              <a:solidFill>
                <a:srgbClr val="FF000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842389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8195426" y="1655925"/>
            <a:ext cx="1937420" cy="18466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400" dirty="0" smtClean="0">
                <a:solidFill>
                  <a:srgbClr val="FF0000"/>
                </a:solidFill>
                <a:latin typeface="Calibri"/>
                <a:ea typeface="Calibri"/>
                <a:cs typeface="Calibri"/>
                <a:sym typeface="Calibri"/>
              </a:rPr>
              <a:t>U12A Rage</a:t>
            </a:r>
            <a:endParaRPr sz="5400"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941" y="0"/>
            <a:ext cx="5471968" cy="6858000"/>
          </a:xfrm>
          <a:prstGeom prst="rect">
            <a:avLst/>
          </a:prstGeom>
        </p:spPr>
      </p:pic>
    </p:spTree>
    <p:extLst>
      <p:ext uri="{BB962C8B-B14F-4D97-AF65-F5344CB8AC3E}">
        <p14:creationId xmlns:p14="http://schemas.microsoft.com/office/powerpoint/2010/main" val="83704098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144000" y="1351125"/>
            <a:ext cx="27807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dirty="0" smtClean="0">
                <a:solidFill>
                  <a:srgbClr val="FF0000"/>
                </a:solidFill>
                <a:latin typeface="Calibri"/>
                <a:ea typeface="Calibri"/>
                <a:cs typeface="Calibri"/>
                <a:sym typeface="Calibri"/>
              </a:rPr>
              <a:t>U12A</a:t>
            </a:r>
          </a:p>
          <a:p>
            <a:pPr marL="0" lvl="0" indent="0" algn="l" rtl="0">
              <a:spcBef>
                <a:spcPts val="0"/>
              </a:spcBef>
              <a:spcAft>
                <a:spcPts val="0"/>
              </a:spcAft>
              <a:buNone/>
            </a:pPr>
            <a:r>
              <a:rPr lang="en-US" sz="4000" dirty="0" smtClean="0">
                <a:solidFill>
                  <a:srgbClr val="FF0000"/>
                </a:solidFill>
                <a:latin typeface="Calibri"/>
                <a:ea typeface="Calibri"/>
                <a:cs typeface="Calibri"/>
                <a:sym typeface="Calibri"/>
              </a:rPr>
              <a:t>Terminators</a:t>
            </a:r>
            <a:endParaRPr sz="4000" dirty="0">
              <a:solidFill>
                <a:srgbClr val="FF000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896182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144000" y="1351125"/>
            <a:ext cx="27807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dirty="0" smtClean="0">
                <a:solidFill>
                  <a:srgbClr val="FF0000"/>
                </a:solidFill>
                <a:latin typeface="Calibri"/>
                <a:ea typeface="Calibri"/>
                <a:cs typeface="Calibri"/>
                <a:sym typeface="Calibri"/>
              </a:rPr>
              <a:t>U12A</a:t>
            </a:r>
          </a:p>
          <a:p>
            <a:pPr marL="0" lvl="0" indent="0" algn="l" rtl="0">
              <a:spcBef>
                <a:spcPts val="0"/>
              </a:spcBef>
              <a:spcAft>
                <a:spcPts val="0"/>
              </a:spcAft>
              <a:buNone/>
            </a:pPr>
            <a:r>
              <a:rPr lang="en-US" sz="4000" dirty="0" smtClean="0">
                <a:solidFill>
                  <a:srgbClr val="FF0000"/>
                </a:solidFill>
                <a:latin typeface="Calibri"/>
                <a:ea typeface="Calibri"/>
                <a:cs typeface="Calibri"/>
                <a:sym typeface="Calibri"/>
              </a:rPr>
              <a:t>Terminators</a:t>
            </a:r>
            <a:endParaRPr sz="4000"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73" y="0"/>
            <a:ext cx="6858000" cy="6858000"/>
          </a:xfrm>
          <a:prstGeom prst="rect">
            <a:avLst/>
          </a:prstGeom>
        </p:spPr>
      </p:pic>
    </p:spTree>
    <p:extLst>
      <p:ext uri="{BB962C8B-B14F-4D97-AF65-F5344CB8AC3E}">
        <p14:creationId xmlns:p14="http://schemas.microsoft.com/office/powerpoint/2010/main" val="130096419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8940800" y="0"/>
            <a:ext cx="3150155" cy="5786169"/>
          </a:xfrm>
          <a:prstGeom prst="rect">
            <a:avLst/>
          </a:prstGeom>
          <a:noFill/>
          <a:ln>
            <a:noFill/>
          </a:ln>
        </p:spPr>
        <p:txBody>
          <a:bodyPr spcFirstLastPara="1" wrap="square" lIns="91425" tIns="91425" rIns="91425" bIns="91425" anchor="t" anchorCtr="0">
            <a:spAutoFit/>
          </a:bodyPr>
          <a:lstStyle/>
          <a:p>
            <a:pPr lvl="0"/>
            <a:r>
              <a:rPr lang="en-US" sz="2800" b="1" dirty="0">
                <a:solidFill>
                  <a:schemeClr val="tx1"/>
                </a:solidFill>
                <a:latin typeface="Calibri"/>
                <a:ea typeface="Calibri"/>
                <a:cs typeface="Calibri"/>
                <a:sym typeface="Calibri"/>
              </a:rPr>
              <a:t>The </a:t>
            </a:r>
            <a:r>
              <a:rPr lang="en-US" sz="2800" b="1" dirty="0">
                <a:solidFill>
                  <a:srgbClr val="FF0000"/>
                </a:solidFill>
                <a:latin typeface="Calibri"/>
                <a:ea typeface="Calibri"/>
                <a:cs typeface="Calibri"/>
                <a:sym typeface="Calibri"/>
              </a:rPr>
              <a:t>U12B Venom </a:t>
            </a:r>
            <a:r>
              <a:rPr lang="en-US" sz="2800" b="1" dirty="0">
                <a:solidFill>
                  <a:schemeClr val="tx1"/>
                </a:solidFill>
                <a:latin typeface="Calibri"/>
                <a:ea typeface="Calibri"/>
                <a:cs typeface="Calibri"/>
                <a:sym typeface="Calibri"/>
              </a:rPr>
              <a:t>had a great weekend at the BGL Championships in Red Deer. They ended their season with a win for 8/9th place against the </a:t>
            </a:r>
            <a:r>
              <a:rPr lang="en-US" sz="2800" b="1" dirty="0">
                <a:solidFill>
                  <a:srgbClr val="FF0000"/>
                </a:solidFill>
                <a:latin typeface="Calibri"/>
                <a:ea typeface="Calibri"/>
                <a:cs typeface="Calibri"/>
                <a:sym typeface="Calibri"/>
              </a:rPr>
              <a:t>Sherwood Park Cobras </a:t>
            </a:r>
            <a:r>
              <a:rPr lang="en-US" sz="2800" b="1" dirty="0">
                <a:solidFill>
                  <a:schemeClr val="tx1"/>
                </a:solidFill>
                <a:latin typeface="Calibri"/>
                <a:ea typeface="Calibri"/>
                <a:cs typeface="Calibri"/>
                <a:sym typeface="Calibri"/>
              </a:rPr>
              <a:t>and won for best team video.  Great season Venom! </a:t>
            </a:r>
            <a:endParaRPr sz="2800" b="1" dirty="0">
              <a:solidFill>
                <a:srgbClr val="FF000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18" y="0"/>
            <a:ext cx="9144000" cy="6858000"/>
          </a:xfrm>
          <a:prstGeom prst="rect">
            <a:avLst/>
          </a:prstGeom>
        </p:spPr>
      </p:pic>
    </p:spTree>
    <p:extLst>
      <p:ext uri="{BB962C8B-B14F-4D97-AF65-F5344CB8AC3E}">
        <p14:creationId xmlns:p14="http://schemas.microsoft.com/office/powerpoint/2010/main" val="264284984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8940800" y="0"/>
            <a:ext cx="3150155" cy="2154406"/>
          </a:xfrm>
          <a:prstGeom prst="rect">
            <a:avLst/>
          </a:prstGeom>
          <a:noFill/>
          <a:ln>
            <a:noFill/>
          </a:ln>
        </p:spPr>
        <p:txBody>
          <a:bodyPr spcFirstLastPara="1" wrap="square" lIns="91425" tIns="91425" rIns="91425" bIns="91425" anchor="t" anchorCtr="0">
            <a:spAutoFit/>
          </a:bodyPr>
          <a:lstStyle/>
          <a:p>
            <a:pPr lvl="0"/>
            <a:r>
              <a:rPr lang="en-US" sz="3200" b="1" dirty="0" smtClean="0">
                <a:solidFill>
                  <a:srgbClr val="FF0000"/>
                </a:solidFill>
                <a:latin typeface="Calibri"/>
                <a:ea typeface="Calibri"/>
                <a:cs typeface="Calibri"/>
                <a:sym typeface="Calibri"/>
              </a:rPr>
              <a:t>U12B </a:t>
            </a:r>
            <a:r>
              <a:rPr lang="en-US" sz="3200" b="1" dirty="0">
                <a:solidFill>
                  <a:srgbClr val="FF0000"/>
                </a:solidFill>
                <a:latin typeface="Calibri"/>
                <a:ea typeface="Calibri"/>
                <a:cs typeface="Calibri"/>
                <a:sym typeface="Calibri"/>
              </a:rPr>
              <a:t>Venom </a:t>
            </a:r>
            <a:r>
              <a:rPr lang="en-US" sz="3200" b="1" dirty="0" smtClean="0">
                <a:solidFill>
                  <a:schemeClr val="tx1"/>
                </a:solidFill>
                <a:latin typeface="Calibri"/>
                <a:ea typeface="Calibri"/>
                <a:cs typeface="Calibri"/>
                <a:sym typeface="Calibri"/>
              </a:rPr>
              <a:t>and </a:t>
            </a:r>
            <a:r>
              <a:rPr lang="en-US" sz="3200" b="1" dirty="0" smtClean="0">
                <a:solidFill>
                  <a:srgbClr val="FF0000"/>
                </a:solidFill>
                <a:latin typeface="Calibri"/>
                <a:ea typeface="Calibri"/>
                <a:cs typeface="Calibri"/>
                <a:sym typeface="Calibri"/>
              </a:rPr>
              <a:t>U12 B Cobras </a:t>
            </a:r>
          </a:p>
          <a:p>
            <a:pPr lvl="0"/>
            <a:r>
              <a:rPr lang="en-US" sz="3200" b="1" dirty="0" smtClean="0">
                <a:solidFill>
                  <a:schemeClr val="tx1"/>
                </a:solidFill>
                <a:latin typeface="Calibri"/>
                <a:ea typeface="Calibri"/>
                <a:cs typeface="Calibri"/>
                <a:sym typeface="Calibri"/>
              </a:rPr>
              <a:t>BGL Championships!</a:t>
            </a:r>
            <a:endParaRPr lang="en-US" sz="3200" b="1" dirty="0">
              <a:solidFill>
                <a:schemeClr val="tx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783782" cy="6858000"/>
          </a:xfrm>
          <a:prstGeom prst="rect">
            <a:avLst/>
          </a:prstGeom>
        </p:spPr>
      </p:pic>
    </p:spTree>
    <p:extLst>
      <p:ext uri="{BB962C8B-B14F-4D97-AF65-F5344CB8AC3E}">
        <p14:creationId xmlns:p14="http://schemas.microsoft.com/office/powerpoint/2010/main" val="252504696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9144000" y="1351125"/>
            <a:ext cx="3048000" cy="32624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dirty="0" smtClean="0">
                <a:solidFill>
                  <a:srgbClr val="FF0000"/>
                </a:solidFill>
                <a:latin typeface="Calibri"/>
                <a:ea typeface="Calibri"/>
                <a:cs typeface="Calibri"/>
                <a:sym typeface="Calibri"/>
              </a:rPr>
              <a:t>U12B</a:t>
            </a:r>
          </a:p>
          <a:p>
            <a:pPr marL="0" lvl="0" indent="0" algn="l" rtl="0">
              <a:spcBef>
                <a:spcPts val="0"/>
              </a:spcBef>
              <a:spcAft>
                <a:spcPts val="0"/>
              </a:spcAft>
              <a:buNone/>
            </a:pPr>
            <a:r>
              <a:rPr lang="en-US" sz="4000" dirty="0" smtClean="0">
                <a:solidFill>
                  <a:srgbClr val="FF0000"/>
                </a:solidFill>
                <a:latin typeface="Calibri"/>
                <a:ea typeface="Calibri"/>
                <a:cs typeface="Calibri"/>
                <a:sym typeface="Calibri"/>
              </a:rPr>
              <a:t>Venom </a:t>
            </a:r>
            <a:r>
              <a:rPr lang="en-US" sz="4000" dirty="0" smtClean="0">
                <a:solidFill>
                  <a:schemeClr val="tx1"/>
                </a:solidFill>
                <a:latin typeface="Calibri"/>
                <a:ea typeface="Calibri"/>
                <a:cs typeface="Calibri"/>
                <a:sym typeface="Calibri"/>
              </a:rPr>
              <a:t>– A little friendly competition?</a:t>
            </a:r>
            <a:r>
              <a:rPr lang="en-US" sz="4000" dirty="0" smtClean="0">
                <a:solidFill>
                  <a:schemeClr val="tx1"/>
                </a:solidFill>
                <a:latin typeface="Calibri"/>
                <a:ea typeface="Calibri"/>
                <a:cs typeface="Calibri"/>
                <a:sym typeface="Wingdings" panose="05000000000000000000" pitchFamily="2" charset="2"/>
              </a:rPr>
              <a:t></a:t>
            </a:r>
            <a:endParaRPr sz="4000" dirty="0">
              <a:solidFill>
                <a:schemeClr val="tx1"/>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86933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p:cNvSpPr txBox="1">
            <a:spLocks noGrp="1"/>
          </p:cNvSpPr>
          <p:nvPr>
            <p:ph type="ctrTitle"/>
          </p:nvPr>
        </p:nvSpPr>
        <p:spPr>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endParaRPr dirty="0"/>
          </a:p>
        </p:txBody>
      </p:sp>
      <p:sp>
        <p:nvSpPr>
          <p:cNvPr id="167" name="Google Shape;167;p31"/>
          <p:cNvSpPr txBox="1">
            <a:spLocks noGrp="1"/>
          </p:cNvSpPr>
          <p:nvPr>
            <p:ph type="subTitle" idx="1"/>
          </p:nvPr>
        </p:nvSpPr>
        <p:spPr>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endParaRPr/>
          </a:p>
        </p:txBody>
      </p:sp>
      <p:sp>
        <p:nvSpPr>
          <p:cNvPr id="169" name="Google Shape;169;p31"/>
          <p:cNvSpPr txBox="1"/>
          <p:nvPr/>
        </p:nvSpPr>
        <p:spPr>
          <a:xfrm>
            <a:off x="10716900" y="1351125"/>
            <a:ext cx="12078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latin typeface="Calibri"/>
                <a:ea typeface="Calibri"/>
                <a:cs typeface="Calibri"/>
                <a:sym typeface="Calibri"/>
              </a:rPr>
              <a:t>U12 and Active Start siblings :)</a:t>
            </a:r>
            <a:endParaRPr sz="2500" b="1">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6" y="0"/>
            <a:ext cx="12172207" cy="6858000"/>
          </a:xfrm>
          <a:prstGeom prst="rect">
            <a:avLst/>
          </a:prstGeom>
        </p:spPr>
      </p:pic>
    </p:spTree>
    <p:extLst>
      <p:ext uri="{BB962C8B-B14F-4D97-AF65-F5344CB8AC3E}">
        <p14:creationId xmlns:p14="http://schemas.microsoft.com/office/powerpoint/2010/main" val="329718674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9015477" y="626009"/>
            <a:ext cx="3300919" cy="5016758"/>
          </a:xfrm>
          <a:prstGeom prst="rect">
            <a:avLst/>
          </a:prstGeom>
        </p:spPr>
        <p:txBody>
          <a:bodyPr wrap="square">
            <a:spAutoFit/>
          </a:bodyPr>
          <a:lstStyle/>
          <a:p>
            <a:r>
              <a:rPr lang="en-US" sz="3200" dirty="0">
                <a:solidFill>
                  <a:schemeClr val="tx1"/>
                </a:solidFill>
                <a:latin typeface="Calibri" panose="020F0502020204030204" pitchFamily="34" charset="0"/>
                <a:cs typeface="Calibri" panose="020F0502020204030204" pitchFamily="34" charset="0"/>
              </a:rPr>
              <a:t>The </a:t>
            </a:r>
            <a:r>
              <a:rPr lang="en-US" sz="3200" dirty="0">
                <a:solidFill>
                  <a:srgbClr val="FF0000"/>
                </a:solidFill>
                <a:latin typeface="Calibri" panose="020F0502020204030204" pitchFamily="34" charset="0"/>
                <a:cs typeface="Calibri" panose="020F0502020204030204" pitchFamily="34" charset="0"/>
              </a:rPr>
              <a:t>AS2 Panthers </a:t>
            </a:r>
            <a:r>
              <a:rPr lang="en-US" sz="3200" dirty="0">
                <a:solidFill>
                  <a:schemeClr val="tx1"/>
                </a:solidFill>
                <a:latin typeface="Calibri" panose="020F0502020204030204" pitchFamily="34" charset="0"/>
                <a:cs typeface="Calibri" panose="020F0502020204030204" pitchFamily="34" charset="0"/>
              </a:rPr>
              <a:t>had so much fun at the Spruce Grove Ringette Association Sweetheart Tournament this weekend!! The team played their hearts out</a:t>
            </a:r>
            <a:r>
              <a:rPr lang="en-US" sz="3200" dirty="0" smtClean="0">
                <a:solidFill>
                  <a:schemeClr val="tx1"/>
                </a:solidFill>
                <a:latin typeface="Calibri" panose="020F0502020204030204" pitchFamily="34" charset="0"/>
                <a:cs typeface="Calibri" panose="020F0502020204030204" pitchFamily="34" charset="0"/>
              </a:rPr>
              <a:t>! </a:t>
            </a:r>
            <a:endParaRPr lang="en-CA" sz="32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53027" cy="6793345"/>
          </a:xfrm>
          <a:prstGeom prst="rect">
            <a:avLst/>
          </a:prstGeom>
        </p:spPr>
      </p:pic>
    </p:spTree>
    <p:extLst>
      <p:ext uri="{BB962C8B-B14F-4D97-AF65-F5344CB8AC3E}">
        <p14:creationId xmlns:p14="http://schemas.microsoft.com/office/powerpoint/2010/main" val="290700977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8238836" y="239463"/>
            <a:ext cx="3805382" cy="3970318"/>
          </a:xfrm>
          <a:prstGeom prst="rect">
            <a:avLst/>
          </a:prstGeom>
        </p:spPr>
        <p:txBody>
          <a:bodyPr wrap="square">
            <a:spAutoFit/>
          </a:bodyPr>
          <a:lstStyle/>
          <a:p>
            <a:r>
              <a:rPr lang="en-US" sz="3600" dirty="0">
                <a:solidFill>
                  <a:schemeClr val="tx1"/>
                </a:solidFill>
                <a:latin typeface="Calibri" panose="020F0502020204030204" pitchFamily="34" charset="0"/>
                <a:cs typeface="Calibri" panose="020F0502020204030204" pitchFamily="34" charset="0"/>
              </a:rPr>
              <a:t>The </a:t>
            </a:r>
            <a:r>
              <a:rPr lang="en-US" sz="3600" dirty="0">
                <a:solidFill>
                  <a:srgbClr val="FF0000"/>
                </a:solidFill>
                <a:latin typeface="Calibri" panose="020F0502020204030204" pitchFamily="34" charset="0"/>
                <a:cs typeface="Calibri" panose="020F0502020204030204" pitchFamily="34" charset="0"/>
              </a:rPr>
              <a:t>U19AA Power </a:t>
            </a:r>
            <a:r>
              <a:rPr lang="en-US" sz="3600" dirty="0">
                <a:solidFill>
                  <a:schemeClr val="tx1"/>
                </a:solidFill>
                <a:latin typeface="Calibri" panose="020F0502020204030204" pitchFamily="34" charset="0"/>
                <a:cs typeface="Calibri" panose="020F0502020204030204" pitchFamily="34" charset="0"/>
              </a:rPr>
              <a:t>are playing in the semi’s tomorrow 8 am in Leduc!! And they qualified for NATIONALS!  Go Power! </a:t>
            </a:r>
            <a:endParaRPr lang="en-CA" sz="3600" dirty="0">
              <a:solidFill>
                <a:srgbClr val="FF0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885" y="0"/>
            <a:ext cx="5451574" cy="6858000"/>
          </a:xfrm>
          <a:prstGeom prst="rect">
            <a:avLst/>
          </a:prstGeom>
        </p:spPr>
      </p:pic>
    </p:spTree>
    <p:extLst>
      <p:ext uri="{BB962C8B-B14F-4D97-AF65-F5344CB8AC3E}">
        <p14:creationId xmlns:p14="http://schemas.microsoft.com/office/powerpoint/2010/main" val="384720037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8829963" y="0"/>
            <a:ext cx="3362037" cy="6217056"/>
          </a:xfrm>
          <a:prstGeom prst="rect">
            <a:avLst/>
          </a:prstGeom>
          <a:noFill/>
          <a:ln>
            <a:noFill/>
          </a:ln>
        </p:spPr>
        <p:txBody>
          <a:bodyPr spcFirstLastPara="1" wrap="square" lIns="91425" tIns="91425" rIns="91425" bIns="91425" anchor="t" anchorCtr="0">
            <a:spAutoFit/>
          </a:bodyPr>
          <a:lstStyle/>
          <a:p>
            <a:pPr lvl="0"/>
            <a:r>
              <a:rPr lang="en-US" sz="2800" dirty="0">
                <a:solidFill>
                  <a:schemeClr val="tx1"/>
                </a:solidFill>
                <a:latin typeface="Calibri" panose="020F0502020204030204" pitchFamily="34" charset="0"/>
                <a:cs typeface="Calibri" panose="020F0502020204030204" pitchFamily="34" charset="0"/>
              </a:rPr>
              <a:t>The </a:t>
            </a:r>
            <a:r>
              <a:rPr lang="en-US" sz="2800" dirty="0">
                <a:solidFill>
                  <a:srgbClr val="FF0000"/>
                </a:solidFill>
                <a:latin typeface="Calibri" panose="020F0502020204030204" pitchFamily="34" charset="0"/>
                <a:cs typeface="Calibri" panose="020F0502020204030204" pitchFamily="34" charset="0"/>
              </a:rPr>
              <a:t>U19A PARK </a:t>
            </a:r>
            <a:r>
              <a:rPr lang="en-US" sz="2800" dirty="0">
                <a:solidFill>
                  <a:schemeClr val="tx1"/>
                </a:solidFill>
                <a:latin typeface="Calibri" panose="020F0502020204030204" pitchFamily="34" charset="0"/>
                <a:cs typeface="Calibri" panose="020F0502020204030204" pitchFamily="34" charset="0"/>
              </a:rPr>
              <a:t>worked hard on provincial weekend to make it to the bronze medal match against Bow View Bruins.  They came up a bit short but have a lot to be proud of.  Great ringette weekend and thanks to all the great SPRA fans in the stands!! </a:t>
            </a:r>
            <a:endParaRPr sz="2800" b="1" dirty="0">
              <a:solidFill>
                <a:srgbClr val="FF0000"/>
              </a:solidFill>
              <a:latin typeface="Calibri" panose="020F0502020204030204" pitchFamily="34" charset="0"/>
              <a:ea typeface="Calibri"/>
              <a:cs typeface="Calibri" panose="020F0502020204030204" pitchFamily="34" charset="0"/>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943"/>
            <a:ext cx="8636000" cy="6477000"/>
          </a:xfrm>
          <a:prstGeom prst="rect">
            <a:avLst/>
          </a:prstGeom>
        </p:spPr>
      </p:pic>
    </p:spTree>
    <p:extLst>
      <p:ext uri="{BB962C8B-B14F-4D97-AF65-F5344CB8AC3E}">
        <p14:creationId xmlns:p14="http://schemas.microsoft.com/office/powerpoint/2010/main" val="243854701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6927272" y="5495637"/>
            <a:ext cx="3362037" cy="1015632"/>
          </a:xfrm>
          <a:prstGeom prst="rect">
            <a:avLst/>
          </a:prstGeom>
          <a:noFill/>
          <a:ln>
            <a:noFill/>
          </a:ln>
        </p:spPr>
        <p:txBody>
          <a:bodyPr spcFirstLastPara="1" wrap="square" lIns="91425" tIns="91425" rIns="91425" bIns="91425" anchor="t" anchorCtr="0">
            <a:spAutoFit/>
          </a:bodyPr>
          <a:lstStyle/>
          <a:p>
            <a:pPr lvl="0"/>
            <a:r>
              <a:rPr lang="en-US" sz="5400" dirty="0" smtClean="0">
                <a:solidFill>
                  <a:srgbClr val="FF0000"/>
                </a:solidFill>
                <a:latin typeface="Calibri" panose="020F0502020204030204" pitchFamily="34" charset="0"/>
                <a:cs typeface="Calibri" panose="020F0502020204030204" pitchFamily="34" charset="0"/>
              </a:rPr>
              <a:t>U19A PARK</a:t>
            </a:r>
            <a:endParaRPr sz="5400" b="1" dirty="0">
              <a:solidFill>
                <a:srgbClr val="FF0000"/>
              </a:solidFill>
              <a:latin typeface="Calibri" panose="020F0502020204030204" pitchFamily="34" charset="0"/>
              <a:ea typeface="Calibri"/>
              <a:cs typeface="Calibri" panose="020F0502020204030204" pitchFamily="34" charset="0"/>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369407" cy="40270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701" y="2996559"/>
            <a:ext cx="2896081" cy="386144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5490" y="0"/>
            <a:ext cx="6964218" cy="522316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94" y="2996559"/>
            <a:ext cx="3263225" cy="4350967"/>
          </a:xfrm>
          <a:prstGeom prst="rect">
            <a:avLst/>
          </a:prstGeom>
        </p:spPr>
      </p:pic>
    </p:spTree>
    <p:extLst>
      <p:ext uri="{BB962C8B-B14F-4D97-AF65-F5344CB8AC3E}">
        <p14:creationId xmlns:p14="http://schemas.microsoft.com/office/powerpoint/2010/main" val="56936404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8238836" y="239463"/>
            <a:ext cx="3805382" cy="4524315"/>
          </a:xfrm>
          <a:prstGeom prst="rect">
            <a:avLst/>
          </a:prstGeom>
        </p:spPr>
        <p:txBody>
          <a:bodyPr wrap="square">
            <a:spAutoFit/>
          </a:bodyPr>
          <a:lstStyle/>
          <a:p>
            <a:r>
              <a:rPr lang="en-US" sz="3200" dirty="0">
                <a:solidFill>
                  <a:schemeClr val="tx1"/>
                </a:solidFill>
                <a:latin typeface="Calibri" panose="020F0502020204030204" pitchFamily="34" charset="0"/>
                <a:cs typeface="Calibri" panose="020F0502020204030204" pitchFamily="34" charset="0"/>
              </a:rPr>
              <a:t>A battle for bronze. </a:t>
            </a:r>
            <a:r>
              <a:rPr lang="en-US" sz="3200" b="1" dirty="0" smtClean="0">
                <a:solidFill>
                  <a:srgbClr val="FF0000"/>
                </a:solidFill>
                <a:latin typeface="Calibri" panose="020F0502020204030204" pitchFamily="34" charset="0"/>
                <a:cs typeface="Calibri" panose="020F0502020204030204" pitchFamily="34" charset="0"/>
              </a:rPr>
              <a:t>16AA Power</a:t>
            </a:r>
            <a:r>
              <a:rPr lang="en-US" sz="3200" b="1" dirty="0" smtClean="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4-3 over Calgary Matrix. Heading to Canadian Ringette Championships/</a:t>
            </a:r>
            <a:r>
              <a:rPr lang="en-US" sz="3200" dirty="0" err="1">
                <a:solidFill>
                  <a:schemeClr val="tx1"/>
                </a:solidFill>
                <a:latin typeface="Calibri" panose="020F0502020204030204" pitchFamily="34" charset="0"/>
                <a:cs typeface="Calibri" panose="020F0502020204030204" pitchFamily="34" charset="0"/>
              </a:rPr>
              <a:t>Championnat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canadien</a:t>
            </a:r>
            <a:r>
              <a:rPr lang="en-US" sz="3200" dirty="0">
                <a:solidFill>
                  <a:schemeClr val="tx1"/>
                </a:solidFill>
                <a:latin typeface="Calibri" panose="020F0502020204030204" pitchFamily="34" charset="0"/>
                <a:cs typeface="Calibri" panose="020F0502020204030204" pitchFamily="34" charset="0"/>
              </a:rPr>
              <a:t> de </a:t>
            </a:r>
            <a:r>
              <a:rPr lang="en-US" sz="3200" dirty="0" err="1">
                <a:solidFill>
                  <a:schemeClr val="tx1"/>
                </a:solidFill>
                <a:latin typeface="Calibri" panose="020F0502020204030204" pitchFamily="34" charset="0"/>
                <a:cs typeface="Calibri" panose="020F0502020204030204" pitchFamily="34" charset="0"/>
              </a:rPr>
              <a:t>ringuette</a:t>
            </a:r>
            <a:r>
              <a:rPr lang="en-US" sz="3200" dirty="0">
                <a:solidFill>
                  <a:schemeClr val="tx1"/>
                </a:solidFill>
                <a:latin typeface="Calibri" panose="020F0502020204030204" pitchFamily="34" charset="0"/>
                <a:cs typeface="Calibri" panose="020F0502020204030204" pitchFamily="34" charset="0"/>
              </a:rPr>
              <a:t> April 3-9, </a:t>
            </a:r>
            <a:r>
              <a:rPr lang="en-US" sz="3200" dirty="0" smtClean="0">
                <a:solidFill>
                  <a:schemeClr val="tx1"/>
                </a:solidFill>
                <a:latin typeface="Calibri" panose="020F0502020204030204" pitchFamily="34" charset="0"/>
                <a:cs typeface="Calibri" panose="020F0502020204030204" pitchFamily="34" charset="0"/>
              </a:rPr>
              <a:t>2022!</a:t>
            </a:r>
            <a:endParaRPr lang="en-CA" sz="32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305" y="0"/>
            <a:ext cx="5143500" cy="6858000"/>
          </a:xfrm>
          <a:prstGeom prst="rect">
            <a:avLst/>
          </a:prstGeom>
        </p:spPr>
      </p:pic>
    </p:spTree>
    <p:extLst>
      <p:ext uri="{BB962C8B-B14F-4D97-AF65-F5344CB8AC3E}">
        <p14:creationId xmlns:p14="http://schemas.microsoft.com/office/powerpoint/2010/main" val="358581720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7453745" y="341590"/>
            <a:ext cx="3749964" cy="3631733"/>
          </a:xfrm>
          <a:prstGeom prst="rect">
            <a:avLst/>
          </a:prstGeom>
          <a:noFill/>
          <a:ln>
            <a:noFill/>
          </a:ln>
        </p:spPr>
        <p:txBody>
          <a:bodyPr spcFirstLastPara="1" wrap="square" lIns="91425" tIns="91425" rIns="91425" bIns="91425" anchor="t" anchorCtr="0">
            <a:spAutoFit/>
          </a:bodyPr>
          <a:lstStyle/>
          <a:p>
            <a:pPr lvl="0"/>
            <a:r>
              <a:rPr lang="en-US" sz="3200" dirty="0">
                <a:solidFill>
                  <a:srgbClr val="FF0000"/>
                </a:solidFill>
                <a:latin typeface="Calibri" panose="020F0502020204030204" pitchFamily="34" charset="0"/>
                <a:cs typeface="Calibri" panose="020F0502020204030204" pitchFamily="34" charset="0"/>
              </a:rPr>
              <a:t>16A Adrenaline </a:t>
            </a:r>
            <a:r>
              <a:rPr lang="en-US" sz="3200" dirty="0">
                <a:solidFill>
                  <a:schemeClr val="tx1"/>
                </a:solidFill>
                <a:latin typeface="Calibri" panose="020F0502020204030204" pitchFamily="34" charset="0"/>
                <a:cs typeface="Calibri" panose="020F0502020204030204" pitchFamily="34" charset="0"/>
              </a:rPr>
              <a:t>battled hard </a:t>
            </a:r>
            <a:r>
              <a:rPr lang="en-US" sz="3200" dirty="0" smtClean="0">
                <a:solidFill>
                  <a:schemeClr val="tx1"/>
                </a:solidFill>
                <a:latin typeface="Calibri" panose="020F0502020204030204" pitchFamily="34" charset="0"/>
                <a:cs typeface="Calibri" panose="020F0502020204030204" pitchFamily="34" charset="0"/>
              </a:rPr>
              <a:t>at the Provincial </a:t>
            </a:r>
            <a:r>
              <a:rPr lang="en-US" sz="3200" dirty="0">
                <a:solidFill>
                  <a:schemeClr val="tx1"/>
                </a:solidFill>
                <a:latin typeface="Calibri" panose="020F0502020204030204" pitchFamily="34" charset="0"/>
                <a:cs typeface="Calibri" panose="020F0502020204030204" pitchFamily="34" charset="0"/>
              </a:rPr>
              <a:t>finals and </a:t>
            </a:r>
            <a:r>
              <a:rPr lang="en-US" sz="3200" dirty="0" smtClean="0">
                <a:solidFill>
                  <a:schemeClr val="tx1"/>
                </a:solidFill>
                <a:latin typeface="Calibri" panose="020F0502020204030204" pitchFamily="34" charset="0"/>
                <a:cs typeface="Calibri" panose="020F0502020204030204" pitchFamily="34" charset="0"/>
              </a:rPr>
              <a:t>came home </a:t>
            </a:r>
            <a:r>
              <a:rPr lang="en-US" sz="3200" dirty="0">
                <a:solidFill>
                  <a:schemeClr val="tx1"/>
                </a:solidFill>
                <a:latin typeface="Calibri" panose="020F0502020204030204" pitchFamily="34" charset="0"/>
                <a:cs typeface="Calibri" panose="020F0502020204030204" pitchFamily="34" charset="0"/>
              </a:rPr>
              <a:t>with silver. Very proud of this great group of </a:t>
            </a:r>
            <a:r>
              <a:rPr lang="en-US" sz="3200" dirty="0" smtClean="0">
                <a:solidFill>
                  <a:schemeClr val="tx1"/>
                </a:solidFill>
                <a:latin typeface="Calibri" panose="020F0502020204030204" pitchFamily="34" charset="0"/>
                <a:cs typeface="Calibri" panose="020F0502020204030204" pitchFamily="34" charset="0"/>
              </a:rPr>
              <a:t>athletes. </a:t>
            </a:r>
            <a:endParaRPr sz="3200" b="1" dirty="0">
              <a:solidFill>
                <a:srgbClr val="FFC000"/>
              </a:solidFill>
              <a:latin typeface="Calibri" panose="020F0502020204030204" pitchFamily="34" charset="0"/>
              <a:ea typeface="Calibri"/>
              <a:cs typeface="Calibri" panose="020F0502020204030204" pitchFamily="34" charset="0"/>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001164" cy="6858000"/>
          </a:xfrm>
          <a:prstGeom prst="rect">
            <a:avLst/>
          </a:prstGeom>
        </p:spPr>
      </p:pic>
    </p:spTree>
    <p:extLst>
      <p:ext uri="{BB962C8B-B14F-4D97-AF65-F5344CB8AC3E}">
        <p14:creationId xmlns:p14="http://schemas.microsoft.com/office/powerpoint/2010/main" val="4529495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8737600" y="203045"/>
            <a:ext cx="3319180" cy="6509444"/>
          </a:xfrm>
          <a:prstGeom prst="rect">
            <a:avLst/>
          </a:prstGeom>
          <a:noFill/>
          <a:ln>
            <a:noFill/>
          </a:ln>
        </p:spPr>
        <p:txBody>
          <a:bodyPr spcFirstLastPara="1" wrap="square" lIns="91425" tIns="91425" rIns="91425" bIns="91425" anchor="t" anchorCtr="0">
            <a:spAutoFit/>
          </a:bodyPr>
          <a:lstStyle/>
          <a:p>
            <a:pPr lvl="0"/>
            <a:r>
              <a:rPr lang="en-US" sz="3600" b="1" dirty="0">
                <a:solidFill>
                  <a:srgbClr val="FF0000"/>
                </a:solidFill>
                <a:latin typeface="Calibri"/>
                <a:ea typeface="Calibri"/>
                <a:cs typeface="Calibri"/>
                <a:sym typeface="Calibri"/>
              </a:rPr>
              <a:t>U16 ACE </a:t>
            </a:r>
            <a:r>
              <a:rPr lang="en-US" sz="2500" b="1" dirty="0">
                <a:solidFill>
                  <a:schemeClr val="tx1"/>
                </a:solidFill>
                <a:latin typeface="Calibri"/>
                <a:ea typeface="Calibri"/>
                <a:cs typeface="Calibri"/>
                <a:sym typeface="Calibri"/>
              </a:rPr>
              <a:t>played hard </a:t>
            </a:r>
            <a:r>
              <a:rPr lang="en-US" sz="2500" b="1" dirty="0" smtClean="0">
                <a:solidFill>
                  <a:schemeClr val="tx1"/>
                </a:solidFill>
                <a:latin typeface="Calibri"/>
                <a:ea typeface="Calibri"/>
                <a:cs typeface="Calibri"/>
                <a:sym typeface="Calibri"/>
              </a:rPr>
              <a:t>in </a:t>
            </a:r>
            <a:r>
              <a:rPr lang="en-US" sz="2500" b="1" dirty="0" smtClean="0">
                <a:solidFill>
                  <a:srgbClr val="FF0000"/>
                </a:solidFill>
                <a:latin typeface="Calibri"/>
                <a:ea typeface="Calibri"/>
                <a:cs typeface="Calibri"/>
                <a:sym typeface="Calibri"/>
              </a:rPr>
              <a:t>#rabprovincials2022.  </a:t>
            </a:r>
            <a:r>
              <a:rPr lang="en-US" sz="2500" b="1" dirty="0" smtClean="0">
                <a:solidFill>
                  <a:schemeClr val="tx1"/>
                </a:solidFill>
                <a:latin typeface="Calibri"/>
                <a:ea typeface="Calibri"/>
                <a:cs typeface="Calibri"/>
                <a:sym typeface="Calibri"/>
              </a:rPr>
              <a:t>The weekend</a:t>
            </a:r>
            <a:r>
              <a:rPr lang="en-US" sz="2500" b="1" dirty="0" smtClean="0">
                <a:solidFill>
                  <a:srgbClr val="FF0000"/>
                </a:solidFill>
                <a:latin typeface="Calibri"/>
                <a:ea typeface="Calibri"/>
                <a:cs typeface="Calibri"/>
                <a:sym typeface="Calibri"/>
              </a:rPr>
              <a:t> </a:t>
            </a:r>
            <a:r>
              <a:rPr lang="en-US" sz="2500" b="1" dirty="0">
                <a:solidFill>
                  <a:schemeClr val="tx1"/>
                </a:solidFill>
                <a:latin typeface="Calibri"/>
                <a:ea typeface="Calibri"/>
                <a:cs typeface="Calibri"/>
                <a:sym typeface="Calibri"/>
              </a:rPr>
              <a:t>was amazing - thanks to Pembina Ringette Association for hosting </a:t>
            </a:r>
            <a:r>
              <a:rPr lang="en-US" sz="2500" b="1" dirty="0">
                <a:solidFill>
                  <a:srgbClr val="FF0000"/>
                </a:solidFill>
                <a:latin typeface="Calibri"/>
                <a:ea typeface="Calibri"/>
                <a:cs typeface="Calibri"/>
                <a:sym typeface="Calibri"/>
              </a:rPr>
              <a:t>#</a:t>
            </a:r>
            <a:r>
              <a:rPr lang="en-US" sz="2500" b="1" dirty="0" err="1">
                <a:solidFill>
                  <a:srgbClr val="FF0000"/>
                </a:solidFill>
                <a:latin typeface="Calibri"/>
                <a:ea typeface="Calibri"/>
                <a:cs typeface="Calibri"/>
                <a:sym typeface="Calibri"/>
              </a:rPr>
              <a:t>greatjob</a:t>
            </a:r>
            <a:r>
              <a:rPr lang="en-US" sz="2500" b="1" dirty="0">
                <a:solidFill>
                  <a:srgbClr val="FF0000"/>
                </a:solidFill>
                <a:latin typeface="Calibri"/>
                <a:ea typeface="Calibri"/>
                <a:cs typeface="Calibri"/>
                <a:sym typeface="Calibri"/>
              </a:rPr>
              <a:t> </a:t>
            </a:r>
          </a:p>
          <a:p>
            <a:pPr lvl="0"/>
            <a:r>
              <a:rPr lang="en-US" sz="2500" b="1" dirty="0">
                <a:solidFill>
                  <a:schemeClr val="tx1"/>
                </a:solidFill>
                <a:latin typeface="Calibri"/>
                <a:ea typeface="Calibri"/>
                <a:cs typeface="Calibri"/>
                <a:sym typeface="Calibri"/>
              </a:rPr>
              <a:t>The team is so grateful these athletes and coaches got to compete this year and grow new friendships and make amazing new </a:t>
            </a:r>
            <a:r>
              <a:rPr lang="en-US" sz="2500" b="1" dirty="0" smtClean="0">
                <a:solidFill>
                  <a:schemeClr val="tx1"/>
                </a:solidFill>
                <a:latin typeface="Calibri"/>
                <a:ea typeface="Calibri"/>
                <a:cs typeface="Calibri"/>
                <a:sym typeface="Calibri"/>
              </a:rPr>
              <a:t>memories, so </a:t>
            </a:r>
            <a:r>
              <a:rPr lang="en-US" sz="2500" b="1" dirty="0">
                <a:solidFill>
                  <a:schemeClr val="tx1"/>
                </a:solidFill>
                <a:latin typeface="Calibri"/>
                <a:ea typeface="Calibri"/>
                <a:cs typeface="Calibri"/>
                <a:sym typeface="Calibri"/>
              </a:rPr>
              <a:t>proud of you ACE! </a:t>
            </a:r>
            <a:endParaRPr sz="2500" b="1" dirty="0">
              <a:solidFill>
                <a:srgbClr val="FF0000"/>
              </a:solidFill>
              <a:latin typeface="Calibri"/>
              <a:ea typeface="Calibri"/>
              <a:cs typeface="Calibri"/>
              <a:sym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45"/>
            <a:ext cx="8642980" cy="6482235"/>
          </a:xfrm>
          <a:prstGeom prst="rect">
            <a:avLst/>
          </a:prstGeom>
        </p:spPr>
      </p:pic>
    </p:spTree>
    <p:extLst>
      <p:ext uri="{BB962C8B-B14F-4D97-AF65-F5344CB8AC3E}">
        <p14:creationId xmlns:p14="http://schemas.microsoft.com/office/powerpoint/2010/main" val="76214767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7070271" y="203045"/>
            <a:ext cx="4986509" cy="1415742"/>
          </a:xfrm>
          <a:prstGeom prst="rect">
            <a:avLst/>
          </a:prstGeom>
          <a:noFill/>
          <a:ln>
            <a:noFill/>
          </a:ln>
        </p:spPr>
        <p:txBody>
          <a:bodyPr spcFirstLastPara="1" wrap="square" lIns="91425" tIns="91425" rIns="91425" bIns="91425" anchor="t" anchorCtr="0">
            <a:spAutoFit/>
          </a:bodyPr>
          <a:lstStyle/>
          <a:p>
            <a:pPr lvl="0"/>
            <a:r>
              <a:rPr lang="en-US" sz="4000" b="1" dirty="0">
                <a:solidFill>
                  <a:srgbClr val="FF0000"/>
                </a:solidFill>
                <a:latin typeface="Calibri"/>
                <a:ea typeface="Calibri"/>
                <a:cs typeface="Calibri"/>
                <a:sym typeface="Calibri"/>
              </a:rPr>
              <a:t>U16 ACE </a:t>
            </a:r>
            <a:r>
              <a:rPr lang="en-US" sz="4000" b="1" dirty="0" smtClean="0">
                <a:solidFill>
                  <a:srgbClr val="FF0000"/>
                </a:solidFill>
                <a:latin typeface="Calibri"/>
                <a:ea typeface="Calibri"/>
                <a:cs typeface="Calibri"/>
                <a:sym typeface="Calibri"/>
              </a:rPr>
              <a:t>#rabprovincials2022  </a:t>
            </a:r>
            <a:endParaRPr sz="4000" b="1" dirty="0">
              <a:solidFill>
                <a:srgbClr val="FF0000"/>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167120" cy="39659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160" y="3208020"/>
            <a:ext cx="4866640" cy="3649980"/>
          </a:xfrm>
          <a:prstGeom prst="rect">
            <a:avLst/>
          </a:prstGeom>
        </p:spPr>
      </p:pic>
    </p:spTree>
    <p:extLst>
      <p:ext uri="{BB962C8B-B14F-4D97-AF65-F5344CB8AC3E}">
        <p14:creationId xmlns:p14="http://schemas.microsoft.com/office/powerpoint/2010/main" val="416798370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8313450" y="142085"/>
            <a:ext cx="3776950" cy="6494055"/>
          </a:xfrm>
          <a:prstGeom prst="rect">
            <a:avLst/>
          </a:prstGeom>
          <a:noFill/>
          <a:ln>
            <a:noFill/>
          </a:ln>
        </p:spPr>
        <p:txBody>
          <a:bodyPr spcFirstLastPara="1" wrap="square" lIns="91425" tIns="91425" rIns="91425" bIns="91425" anchor="t" anchorCtr="0">
            <a:spAutoFit/>
          </a:bodyPr>
          <a:lstStyle/>
          <a:p>
            <a:pPr lvl="0"/>
            <a:endParaRPr lang="en-US" sz="2500" b="1" dirty="0" smtClean="0">
              <a:solidFill>
                <a:schemeClr val="tx1"/>
              </a:solidFill>
              <a:latin typeface="Calibri"/>
              <a:ea typeface="Calibri"/>
              <a:cs typeface="Calibri"/>
              <a:sym typeface="Calibri"/>
            </a:endParaRPr>
          </a:p>
          <a:p>
            <a:pPr lvl="0"/>
            <a:endParaRPr lang="en-US" sz="2500" b="1" dirty="0">
              <a:solidFill>
                <a:schemeClr val="tx1"/>
              </a:solidFill>
              <a:latin typeface="Calibri"/>
              <a:ea typeface="Calibri"/>
              <a:cs typeface="Calibri"/>
              <a:sym typeface="Calibri"/>
            </a:endParaRPr>
          </a:p>
          <a:p>
            <a:pPr lvl="0"/>
            <a:r>
              <a:rPr lang="en-US" sz="3600" b="1" dirty="0">
                <a:solidFill>
                  <a:schemeClr val="tx1"/>
                </a:solidFill>
                <a:latin typeface="Calibri"/>
                <a:ea typeface="Calibri"/>
                <a:cs typeface="Calibri"/>
                <a:sym typeface="Calibri"/>
              </a:rPr>
              <a:t>The </a:t>
            </a:r>
            <a:r>
              <a:rPr lang="en-US" sz="3600" b="1" dirty="0">
                <a:solidFill>
                  <a:srgbClr val="FF0000"/>
                </a:solidFill>
                <a:latin typeface="Calibri"/>
                <a:ea typeface="Calibri"/>
                <a:cs typeface="Calibri"/>
                <a:sym typeface="Calibri"/>
              </a:rPr>
              <a:t>U16B Riot </a:t>
            </a:r>
            <a:r>
              <a:rPr lang="en-US" sz="3600" b="1" dirty="0">
                <a:solidFill>
                  <a:schemeClr val="tx1"/>
                </a:solidFill>
                <a:latin typeface="Calibri"/>
                <a:ea typeface="Calibri"/>
                <a:cs typeface="Calibri"/>
                <a:sym typeface="Calibri"/>
              </a:rPr>
              <a:t>played hard and came away the winner of a giant candy basket for the heaviest food bank donation of 389lbs at provincials!  Great work Riot!! </a:t>
            </a:r>
            <a:endParaRPr sz="3600" b="1" dirty="0">
              <a:solidFill>
                <a:srgbClr val="FF0000"/>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1967"/>
            <a:ext cx="8313451" cy="6235088"/>
          </a:xfrm>
          <a:prstGeom prst="rect">
            <a:avLst/>
          </a:prstGeom>
        </p:spPr>
      </p:pic>
    </p:spTree>
    <p:extLst>
      <p:ext uri="{BB962C8B-B14F-4D97-AF65-F5344CB8AC3E}">
        <p14:creationId xmlns:p14="http://schemas.microsoft.com/office/powerpoint/2010/main" val="405623784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7467600" y="142085"/>
            <a:ext cx="4622800" cy="4555063"/>
          </a:xfrm>
          <a:prstGeom prst="rect">
            <a:avLst/>
          </a:prstGeom>
          <a:noFill/>
          <a:ln>
            <a:noFill/>
          </a:ln>
        </p:spPr>
        <p:txBody>
          <a:bodyPr spcFirstLastPara="1" wrap="square" lIns="91425" tIns="91425" rIns="91425" bIns="91425" anchor="t" anchorCtr="0">
            <a:spAutoFit/>
          </a:bodyPr>
          <a:lstStyle/>
          <a:p>
            <a:pPr lvl="0"/>
            <a:endParaRPr lang="en-US" sz="2500" b="1" dirty="0" smtClean="0">
              <a:solidFill>
                <a:schemeClr val="tx1"/>
              </a:solidFill>
              <a:latin typeface="Calibri"/>
              <a:ea typeface="Calibri"/>
              <a:cs typeface="Calibri"/>
              <a:sym typeface="Calibri"/>
            </a:endParaRPr>
          </a:p>
          <a:p>
            <a:pPr lvl="0"/>
            <a:endParaRPr lang="en-US" sz="2500" b="1" dirty="0">
              <a:solidFill>
                <a:schemeClr val="tx1"/>
              </a:solidFill>
              <a:latin typeface="Calibri"/>
              <a:ea typeface="Calibri"/>
              <a:cs typeface="Calibri"/>
              <a:sym typeface="Calibri"/>
            </a:endParaRPr>
          </a:p>
          <a:p>
            <a:pPr lvl="0"/>
            <a:endParaRPr lang="en-US" sz="2500" b="1" dirty="0" smtClean="0">
              <a:solidFill>
                <a:schemeClr val="tx1"/>
              </a:solidFill>
              <a:latin typeface="Calibri"/>
              <a:ea typeface="Calibri"/>
              <a:cs typeface="Calibri"/>
              <a:sym typeface="Calibri"/>
            </a:endParaRPr>
          </a:p>
          <a:p>
            <a:pPr lvl="0"/>
            <a:endParaRPr lang="en-US" sz="2500" b="1" dirty="0">
              <a:solidFill>
                <a:schemeClr val="tx1"/>
              </a:solidFill>
              <a:latin typeface="Calibri"/>
              <a:ea typeface="Calibri"/>
              <a:cs typeface="Calibri"/>
              <a:sym typeface="Calibri"/>
            </a:endParaRPr>
          </a:p>
          <a:p>
            <a:pPr lvl="0"/>
            <a:r>
              <a:rPr lang="en-US" sz="4800" dirty="0" smtClean="0">
                <a:solidFill>
                  <a:srgbClr val="FF0000"/>
                </a:solidFill>
                <a:latin typeface="Calibri"/>
                <a:ea typeface="Calibri"/>
                <a:cs typeface="Calibri"/>
                <a:sym typeface="Calibri"/>
              </a:rPr>
              <a:t>U16B ACE and RIOT</a:t>
            </a:r>
          </a:p>
          <a:p>
            <a:pPr lvl="0"/>
            <a:endParaRPr lang="en-US" sz="4800" b="1" dirty="0">
              <a:solidFill>
                <a:schemeClr val="tx1"/>
              </a:solidFill>
              <a:latin typeface="Calibri"/>
              <a:ea typeface="Calibri"/>
              <a:cs typeface="Calibri"/>
              <a:sym typeface="Calibri"/>
            </a:endParaRPr>
          </a:p>
          <a:p>
            <a:pPr lvl="0"/>
            <a:r>
              <a:rPr lang="en-US" sz="4000" b="1" dirty="0" smtClean="0">
                <a:solidFill>
                  <a:srgbClr val="FF0000"/>
                </a:solidFill>
                <a:latin typeface="Calibri"/>
                <a:ea typeface="Calibri"/>
                <a:cs typeface="Calibri"/>
                <a:sym typeface="Calibri"/>
              </a:rPr>
              <a:t>#rabprovincials2022 </a:t>
            </a:r>
            <a:endParaRPr sz="4000" b="1"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368"/>
            <a:ext cx="7414336" cy="5560752"/>
          </a:xfrm>
          <a:prstGeom prst="rect">
            <a:avLst/>
          </a:prstGeom>
        </p:spPr>
      </p:pic>
    </p:spTree>
    <p:extLst>
      <p:ext uri="{BB962C8B-B14F-4D97-AF65-F5344CB8AC3E}">
        <p14:creationId xmlns:p14="http://schemas.microsoft.com/office/powerpoint/2010/main" val="134205727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5" name="Rectangle 4"/>
          <p:cNvSpPr/>
          <p:nvPr/>
        </p:nvSpPr>
        <p:spPr>
          <a:xfrm>
            <a:off x="8816340" y="331063"/>
            <a:ext cx="3375660" cy="5893921"/>
          </a:xfrm>
          <a:prstGeom prst="rect">
            <a:avLst/>
          </a:prstGeom>
        </p:spPr>
        <p:txBody>
          <a:bodyPr wrap="square">
            <a:spAutoFit/>
          </a:bodyPr>
          <a:lstStyle/>
          <a:p>
            <a:pPr lvl="0"/>
            <a:r>
              <a:rPr lang="en-US" sz="2900" b="1" dirty="0">
                <a:solidFill>
                  <a:schemeClr val="tx1"/>
                </a:solidFill>
                <a:latin typeface="Calibri"/>
                <a:ea typeface="Calibri"/>
                <a:cs typeface="Calibri"/>
                <a:sym typeface="Calibri"/>
              </a:rPr>
              <a:t>Congratulations to the </a:t>
            </a:r>
            <a:r>
              <a:rPr lang="en-US" sz="2900" b="1" dirty="0">
                <a:solidFill>
                  <a:srgbClr val="FF0000"/>
                </a:solidFill>
                <a:latin typeface="Calibri"/>
                <a:ea typeface="Calibri"/>
                <a:cs typeface="Calibri"/>
                <a:sym typeface="Calibri"/>
              </a:rPr>
              <a:t>U14A Venom </a:t>
            </a:r>
            <a:r>
              <a:rPr lang="en-US" sz="2900" b="1" dirty="0">
                <a:solidFill>
                  <a:schemeClr val="tx1"/>
                </a:solidFill>
                <a:latin typeface="Calibri"/>
                <a:ea typeface="Calibri"/>
                <a:cs typeface="Calibri"/>
                <a:sym typeface="Calibri"/>
              </a:rPr>
              <a:t>on finishing sixth and showing you can play with the best in the province!! An amazing season and a fantastic team of players, parents, coaches, volunteers and fans!!   Great weekend to end the season!! </a:t>
            </a:r>
            <a:endParaRPr lang="en-US" sz="2900" b="1" dirty="0">
              <a:solidFill>
                <a:srgbClr val="FF0000"/>
              </a:solidFill>
              <a:latin typeface="Calibri"/>
              <a:ea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 y="162560"/>
            <a:ext cx="8818880" cy="6614160"/>
          </a:xfrm>
          <a:prstGeom prst="rect">
            <a:avLst/>
          </a:prstGeom>
        </p:spPr>
      </p:pic>
    </p:spTree>
    <p:extLst>
      <p:ext uri="{BB962C8B-B14F-4D97-AF65-F5344CB8AC3E}">
        <p14:creationId xmlns:p14="http://schemas.microsoft.com/office/powerpoint/2010/main" val="350569052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7574605" y="5493572"/>
            <a:ext cx="5337831" cy="769441"/>
          </a:xfrm>
          <a:prstGeom prst="rect">
            <a:avLst/>
          </a:prstGeom>
        </p:spPr>
        <p:txBody>
          <a:bodyPr wrap="square">
            <a:spAutoFit/>
          </a:bodyPr>
          <a:lstStyle/>
          <a:p>
            <a:r>
              <a:rPr lang="en-US" sz="4400" dirty="0">
                <a:solidFill>
                  <a:schemeClr val="tx1"/>
                </a:solidFill>
                <a:latin typeface="Calibri" panose="020F0502020204030204" pitchFamily="34" charset="0"/>
                <a:cs typeface="Calibri" panose="020F0502020204030204" pitchFamily="34" charset="0"/>
              </a:rPr>
              <a:t>The </a:t>
            </a:r>
            <a:r>
              <a:rPr lang="en-US" sz="4400" dirty="0">
                <a:solidFill>
                  <a:srgbClr val="FF0000"/>
                </a:solidFill>
                <a:latin typeface="Calibri" panose="020F0502020204030204" pitchFamily="34" charset="0"/>
                <a:cs typeface="Calibri" panose="020F0502020204030204" pitchFamily="34" charset="0"/>
              </a:rPr>
              <a:t>AS2 </a:t>
            </a:r>
            <a:r>
              <a:rPr lang="en-US" sz="4400" dirty="0" smtClean="0">
                <a:solidFill>
                  <a:srgbClr val="FF0000"/>
                </a:solidFill>
                <a:latin typeface="Calibri" panose="020F0502020204030204" pitchFamily="34" charset="0"/>
                <a:cs typeface="Calibri" panose="020F0502020204030204" pitchFamily="34" charset="0"/>
              </a:rPr>
              <a:t>Panthers</a:t>
            </a:r>
            <a:endParaRPr lang="en-CA" sz="4400" dirty="0">
              <a:solidFill>
                <a:srgbClr val="FF0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19800" cy="45053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9900" y="2650706"/>
            <a:ext cx="5585546" cy="420729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100" y="0"/>
            <a:ext cx="5006900" cy="3759200"/>
          </a:xfrm>
          <a:prstGeom prst="rect">
            <a:avLst/>
          </a:prstGeom>
        </p:spPr>
      </p:pic>
    </p:spTree>
    <p:extLst>
      <p:ext uri="{BB962C8B-B14F-4D97-AF65-F5344CB8AC3E}">
        <p14:creationId xmlns:p14="http://schemas.microsoft.com/office/powerpoint/2010/main" val="19020688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5" name="Rectangle 4"/>
          <p:cNvSpPr/>
          <p:nvPr/>
        </p:nvSpPr>
        <p:spPr>
          <a:xfrm>
            <a:off x="8816340" y="331063"/>
            <a:ext cx="3375660" cy="954107"/>
          </a:xfrm>
          <a:prstGeom prst="rect">
            <a:avLst/>
          </a:prstGeom>
        </p:spPr>
        <p:txBody>
          <a:bodyPr wrap="square">
            <a:spAutoFit/>
          </a:bodyPr>
          <a:lstStyle/>
          <a:p>
            <a:pPr lvl="0"/>
            <a:r>
              <a:rPr lang="en-US" sz="2800" b="1" dirty="0" smtClean="0">
                <a:solidFill>
                  <a:srgbClr val="FF0000"/>
                </a:solidFill>
                <a:latin typeface="Calibri"/>
                <a:ea typeface="Calibri"/>
                <a:cs typeface="Calibri"/>
                <a:sym typeface="Calibri"/>
              </a:rPr>
              <a:t>U14A </a:t>
            </a:r>
            <a:r>
              <a:rPr lang="en-US" sz="2800" b="1" dirty="0">
                <a:solidFill>
                  <a:srgbClr val="FF0000"/>
                </a:solidFill>
                <a:latin typeface="Calibri"/>
                <a:ea typeface="Calibri"/>
                <a:cs typeface="Calibri"/>
                <a:sym typeface="Calibri"/>
              </a:rPr>
              <a:t>Venom </a:t>
            </a:r>
            <a:r>
              <a:rPr lang="en-US" sz="2800" b="1" dirty="0" smtClean="0">
                <a:solidFill>
                  <a:srgbClr val="FF0000"/>
                </a:solidFill>
                <a:latin typeface="Calibri"/>
                <a:ea typeface="Calibri"/>
                <a:cs typeface="Calibri"/>
                <a:sym typeface="Calibri"/>
              </a:rPr>
              <a:t>#2022rabprovincials</a:t>
            </a:r>
            <a:endParaRPr lang="en-US" sz="2800" b="1"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784"/>
            <a:ext cx="8767061" cy="6575296"/>
          </a:xfrm>
          <a:prstGeom prst="rect">
            <a:avLst/>
          </a:prstGeom>
        </p:spPr>
      </p:pic>
    </p:spTree>
    <p:extLst>
      <p:ext uri="{BB962C8B-B14F-4D97-AF65-F5344CB8AC3E}">
        <p14:creationId xmlns:p14="http://schemas.microsoft.com/office/powerpoint/2010/main" val="229458974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10716900" y="1351125"/>
            <a:ext cx="1207800" cy="249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latin typeface="Calibri"/>
                <a:ea typeface="Calibri"/>
                <a:cs typeface="Calibri"/>
                <a:sym typeface="Calibri"/>
              </a:rPr>
              <a:t>U12 and Active Start siblings :)</a:t>
            </a:r>
            <a:endParaRPr sz="2500" b="1">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838614" cy="43789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1200" y="0"/>
            <a:ext cx="3860800" cy="514773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7680" y="3642360"/>
            <a:ext cx="4287520" cy="321564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9776" y="1015"/>
            <a:ext cx="3009376" cy="3641345"/>
          </a:xfrm>
          <a:prstGeom prst="rect">
            <a:avLst/>
          </a:prstGeom>
        </p:spPr>
      </p:pic>
      <p:sp>
        <p:nvSpPr>
          <p:cNvPr id="2" name="Rectangle 1"/>
          <p:cNvSpPr/>
          <p:nvPr/>
        </p:nvSpPr>
        <p:spPr>
          <a:xfrm>
            <a:off x="433915" y="5156814"/>
            <a:ext cx="2767104" cy="830997"/>
          </a:xfrm>
          <a:prstGeom prst="rect">
            <a:avLst/>
          </a:prstGeom>
        </p:spPr>
        <p:txBody>
          <a:bodyPr wrap="none">
            <a:spAutoFit/>
          </a:bodyPr>
          <a:lstStyle/>
          <a:p>
            <a:pPr lvl="0"/>
            <a:r>
              <a:rPr lang="en-US" sz="2400" b="1" dirty="0">
                <a:solidFill>
                  <a:srgbClr val="FF0000"/>
                </a:solidFill>
                <a:latin typeface="Calibri"/>
                <a:ea typeface="Calibri"/>
                <a:cs typeface="Calibri"/>
                <a:sym typeface="Calibri"/>
              </a:rPr>
              <a:t>U14A Venom </a:t>
            </a:r>
            <a:endParaRPr lang="en-US" sz="2400" b="1" dirty="0" smtClean="0">
              <a:solidFill>
                <a:srgbClr val="FF0000"/>
              </a:solidFill>
              <a:latin typeface="Calibri"/>
              <a:ea typeface="Calibri"/>
              <a:cs typeface="Calibri"/>
              <a:sym typeface="Calibri"/>
            </a:endParaRPr>
          </a:p>
          <a:p>
            <a:pPr lvl="0"/>
            <a:r>
              <a:rPr lang="en-US" sz="2400" b="1" dirty="0" smtClean="0">
                <a:solidFill>
                  <a:srgbClr val="FF0000"/>
                </a:solidFill>
                <a:latin typeface="Calibri"/>
                <a:ea typeface="Calibri"/>
                <a:cs typeface="Calibri"/>
                <a:sym typeface="Calibri"/>
              </a:rPr>
              <a:t>#</a:t>
            </a:r>
            <a:r>
              <a:rPr lang="en-US" sz="2400" b="1" dirty="0">
                <a:solidFill>
                  <a:srgbClr val="FF0000"/>
                </a:solidFill>
                <a:latin typeface="Calibri"/>
                <a:ea typeface="Calibri"/>
                <a:cs typeface="Calibri"/>
                <a:sym typeface="Calibri"/>
              </a:rPr>
              <a:t>2022rabprovincials</a:t>
            </a:r>
          </a:p>
        </p:txBody>
      </p:sp>
    </p:spTree>
    <p:extLst>
      <p:ext uri="{BB962C8B-B14F-4D97-AF65-F5344CB8AC3E}">
        <p14:creationId xmlns:p14="http://schemas.microsoft.com/office/powerpoint/2010/main" val="331182256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5" name="Rectangle 4"/>
          <p:cNvSpPr/>
          <p:nvPr/>
        </p:nvSpPr>
        <p:spPr>
          <a:xfrm>
            <a:off x="8816340" y="331063"/>
            <a:ext cx="3375660" cy="5893921"/>
          </a:xfrm>
          <a:prstGeom prst="rect">
            <a:avLst/>
          </a:prstGeom>
        </p:spPr>
        <p:txBody>
          <a:bodyPr wrap="square">
            <a:spAutoFit/>
          </a:bodyPr>
          <a:lstStyle/>
          <a:p>
            <a:r>
              <a:rPr lang="en-US" sz="2900" dirty="0">
                <a:solidFill>
                  <a:schemeClr val="tx1"/>
                </a:solidFill>
                <a:latin typeface="Calibri" panose="020F0502020204030204" pitchFamily="34" charset="0"/>
                <a:cs typeface="Calibri" panose="020F0502020204030204" pitchFamily="34" charset="0"/>
              </a:rPr>
              <a:t>That’s a wrap for the </a:t>
            </a:r>
            <a:r>
              <a:rPr lang="en-US" sz="2900" dirty="0">
                <a:solidFill>
                  <a:srgbClr val="FF0000"/>
                </a:solidFill>
                <a:latin typeface="Calibri" panose="020F0502020204030204" pitchFamily="34" charset="0"/>
                <a:cs typeface="Calibri" panose="020F0502020204030204" pitchFamily="34" charset="0"/>
              </a:rPr>
              <a:t>U14B Blackout</a:t>
            </a:r>
            <a:r>
              <a:rPr lang="en-US" sz="2900" dirty="0">
                <a:solidFill>
                  <a:schemeClr val="tx1"/>
                </a:solidFill>
                <a:latin typeface="Calibri" panose="020F0502020204030204" pitchFamily="34" charset="0"/>
                <a:cs typeface="Calibri" panose="020F0502020204030204" pitchFamily="34" charset="0"/>
              </a:rPr>
              <a:t>, placing 6th in Provincials. An outstanding effort by these young athletes against some very talented competition. </a:t>
            </a:r>
          </a:p>
          <a:p>
            <a:r>
              <a:rPr lang="en-US" sz="2900" dirty="0">
                <a:solidFill>
                  <a:schemeClr val="tx1"/>
                </a:solidFill>
                <a:latin typeface="Calibri" panose="020F0502020204030204" pitchFamily="34" charset="0"/>
                <a:cs typeface="Calibri" panose="020F0502020204030204" pitchFamily="34" charset="0"/>
              </a:rPr>
              <a:t>Congratulations Blackout! You should be very proud of yourselves!!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 y="152400"/>
            <a:ext cx="8768080" cy="6576060"/>
          </a:xfrm>
          <a:prstGeom prst="rect">
            <a:avLst/>
          </a:prstGeom>
        </p:spPr>
      </p:pic>
    </p:spTree>
    <p:extLst>
      <p:ext uri="{BB962C8B-B14F-4D97-AF65-F5344CB8AC3E}">
        <p14:creationId xmlns:p14="http://schemas.microsoft.com/office/powerpoint/2010/main" val="69540161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5" name="Rectangle 4"/>
          <p:cNvSpPr/>
          <p:nvPr/>
        </p:nvSpPr>
        <p:spPr>
          <a:xfrm>
            <a:off x="8645979" y="331063"/>
            <a:ext cx="3546021" cy="1077218"/>
          </a:xfrm>
          <a:prstGeom prst="rect">
            <a:avLst/>
          </a:prstGeom>
        </p:spPr>
        <p:txBody>
          <a:bodyPr wrap="square">
            <a:spAutoFit/>
          </a:bodyPr>
          <a:lstStyle/>
          <a:p>
            <a:r>
              <a:rPr lang="en-US" sz="3200" dirty="0" smtClean="0">
                <a:solidFill>
                  <a:srgbClr val="FF0000"/>
                </a:solidFill>
                <a:latin typeface="Calibri" panose="020F0502020204030204" pitchFamily="34" charset="0"/>
                <a:cs typeface="Calibri" panose="020F0502020204030204" pitchFamily="34" charset="0"/>
              </a:rPr>
              <a:t>U14B Blackout</a:t>
            </a:r>
            <a:r>
              <a:rPr lang="en-US" sz="3200" dirty="0" smtClean="0">
                <a:solidFill>
                  <a:schemeClr val="tx1"/>
                </a:solidFill>
                <a:latin typeface="Calibri" panose="020F0502020204030204" pitchFamily="34" charset="0"/>
                <a:cs typeface="Calibri" panose="020F0502020204030204" pitchFamily="34" charset="0"/>
              </a:rPr>
              <a:t> </a:t>
            </a:r>
            <a:r>
              <a:rPr lang="en-US" sz="3200" dirty="0" smtClean="0">
                <a:solidFill>
                  <a:srgbClr val="FF0000"/>
                </a:solidFill>
                <a:latin typeface="Calibri" panose="020F0502020204030204" pitchFamily="34" charset="0"/>
                <a:cs typeface="Calibri" panose="020F0502020204030204" pitchFamily="34" charset="0"/>
              </a:rPr>
              <a:t>#rabprovincials2022</a:t>
            </a:r>
            <a:endParaRPr lang="en-US" sz="3200" dirty="0">
              <a:solidFill>
                <a:schemeClr val="tx1"/>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560"/>
            <a:ext cx="8645979" cy="6568440"/>
          </a:xfrm>
          <a:prstGeom prst="rect">
            <a:avLst/>
          </a:prstGeom>
        </p:spPr>
      </p:pic>
    </p:spTree>
    <p:extLst>
      <p:ext uri="{BB962C8B-B14F-4D97-AF65-F5344CB8AC3E}">
        <p14:creationId xmlns:p14="http://schemas.microsoft.com/office/powerpoint/2010/main" val="30490142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31"/>
          <p:cNvSpPr txBox="1"/>
          <p:nvPr/>
        </p:nvSpPr>
        <p:spPr>
          <a:xfrm>
            <a:off x="8460509" y="232161"/>
            <a:ext cx="3621210" cy="6186279"/>
          </a:xfrm>
          <a:prstGeom prst="rect">
            <a:avLst/>
          </a:prstGeom>
          <a:noFill/>
          <a:ln>
            <a:noFill/>
          </a:ln>
        </p:spPr>
        <p:txBody>
          <a:bodyPr spcFirstLastPara="1" wrap="square" lIns="91425" tIns="91425" rIns="91425" bIns="91425" anchor="t" anchorCtr="0">
            <a:spAutoFit/>
          </a:bodyPr>
          <a:lstStyle/>
          <a:p>
            <a:pPr lvl="0"/>
            <a:r>
              <a:rPr lang="en-US" sz="2600" b="1" dirty="0" smtClean="0">
                <a:solidFill>
                  <a:schemeClr val="tx1"/>
                </a:solidFill>
                <a:latin typeface="Calibri"/>
                <a:ea typeface="Calibri"/>
                <a:cs typeface="Calibri"/>
                <a:sym typeface="Calibri"/>
              </a:rPr>
              <a:t>Well, the #</a:t>
            </a:r>
            <a:r>
              <a:rPr lang="en-US" sz="2600" b="1" dirty="0" err="1" smtClean="0">
                <a:solidFill>
                  <a:schemeClr val="tx1"/>
                </a:solidFill>
                <a:latin typeface="Calibri"/>
                <a:ea typeface="Calibri"/>
                <a:cs typeface="Calibri"/>
                <a:sym typeface="Calibri"/>
              </a:rPr>
              <a:t>spra</a:t>
            </a:r>
            <a:r>
              <a:rPr lang="en-US" sz="2600" b="1" dirty="0" smtClean="0">
                <a:solidFill>
                  <a:schemeClr val="tx1"/>
                </a:solidFill>
                <a:latin typeface="Calibri"/>
                <a:ea typeface="Calibri"/>
                <a:cs typeface="Calibri"/>
                <a:sym typeface="Calibri"/>
              </a:rPr>
              <a:t> </a:t>
            </a:r>
            <a:r>
              <a:rPr lang="en-US" sz="2600" b="1" dirty="0" smtClean="0">
                <a:solidFill>
                  <a:srgbClr val="FF0000"/>
                </a:solidFill>
                <a:latin typeface="Calibri"/>
                <a:ea typeface="Calibri"/>
                <a:cs typeface="Calibri"/>
                <a:sym typeface="Calibri"/>
              </a:rPr>
              <a:t>Alpacas </a:t>
            </a:r>
            <a:r>
              <a:rPr lang="en-US" sz="2600" b="1" dirty="0" smtClean="0">
                <a:solidFill>
                  <a:schemeClr val="tx1"/>
                </a:solidFill>
                <a:latin typeface="Calibri"/>
                <a:ea typeface="Calibri"/>
                <a:cs typeface="Calibri"/>
                <a:sym typeface="Calibri"/>
              </a:rPr>
              <a:t>are almost signing off on this wonderful season!! They didn't medal at </a:t>
            </a:r>
            <a:r>
              <a:rPr lang="en-US" sz="2600" b="1" dirty="0" smtClean="0">
                <a:solidFill>
                  <a:srgbClr val="FF0000"/>
                </a:solidFill>
                <a:latin typeface="Calibri"/>
                <a:ea typeface="Calibri"/>
                <a:cs typeface="Calibri"/>
                <a:sym typeface="Calibri"/>
              </a:rPr>
              <a:t>#rabprovincials2022 </a:t>
            </a:r>
            <a:r>
              <a:rPr lang="en-US" sz="2600" b="1" dirty="0" smtClean="0">
                <a:solidFill>
                  <a:schemeClr val="tx1"/>
                </a:solidFill>
                <a:latin typeface="Calibri"/>
                <a:ea typeface="Calibri"/>
                <a:cs typeface="Calibri"/>
                <a:sym typeface="Calibri"/>
              </a:rPr>
              <a:t>but they stole the show!  This team was a great come from behind story at the beginning of the year and thanks to the very committed parents, coaches and players they finished the year strong and took it to provincials. </a:t>
            </a:r>
            <a:endParaRPr sz="2600" b="1" dirty="0">
              <a:solidFill>
                <a:schemeClr val="tx1"/>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791167" cy="583738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455" y="3673423"/>
            <a:ext cx="2441286" cy="3046029"/>
          </a:xfrm>
          <a:prstGeom prst="rect">
            <a:avLst/>
          </a:prstGeom>
        </p:spPr>
      </p:pic>
    </p:spTree>
    <p:extLst>
      <p:ext uri="{BB962C8B-B14F-4D97-AF65-F5344CB8AC3E}">
        <p14:creationId xmlns:p14="http://schemas.microsoft.com/office/powerpoint/2010/main" val="96679005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604000" cy="4953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326" y="0"/>
            <a:ext cx="2761673" cy="368223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4000" y="2613892"/>
            <a:ext cx="5587999" cy="419099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3344" y="0"/>
            <a:ext cx="2447637" cy="2613892"/>
          </a:xfrm>
          <a:prstGeom prst="rect">
            <a:avLst/>
          </a:prstGeom>
        </p:spPr>
      </p:pic>
      <p:sp>
        <p:nvSpPr>
          <p:cNvPr id="5" name="Rectangle 4"/>
          <p:cNvSpPr/>
          <p:nvPr/>
        </p:nvSpPr>
        <p:spPr>
          <a:xfrm>
            <a:off x="1124691" y="5417280"/>
            <a:ext cx="2066591" cy="646331"/>
          </a:xfrm>
          <a:prstGeom prst="rect">
            <a:avLst/>
          </a:prstGeom>
        </p:spPr>
        <p:txBody>
          <a:bodyPr wrap="none">
            <a:spAutoFit/>
          </a:bodyPr>
          <a:lstStyle/>
          <a:p>
            <a:r>
              <a:rPr lang="en-US" sz="3600" b="1" dirty="0" smtClean="0">
                <a:solidFill>
                  <a:srgbClr val="FF0000"/>
                </a:solidFill>
                <a:latin typeface="Calibri"/>
                <a:ea typeface="Calibri"/>
                <a:cs typeface="Calibri"/>
                <a:sym typeface="Calibri"/>
              </a:rPr>
              <a:t>Alpacas!! </a:t>
            </a:r>
            <a:endParaRPr lang="en-CA" sz="3600" dirty="0"/>
          </a:p>
        </p:txBody>
      </p:sp>
    </p:spTree>
    <p:extLst>
      <p:ext uri="{BB962C8B-B14F-4D97-AF65-F5344CB8AC3E}">
        <p14:creationId xmlns:p14="http://schemas.microsoft.com/office/powerpoint/2010/main" val="299242125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8839201" y="110836"/>
            <a:ext cx="3269672" cy="5509200"/>
          </a:xfrm>
          <a:prstGeom prst="rect">
            <a:avLst/>
          </a:prstGeom>
        </p:spPr>
        <p:txBody>
          <a:bodyPr wrap="square">
            <a:spAutoFit/>
          </a:bodyPr>
          <a:lstStyle/>
          <a:p>
            <a:r>
              <a:rPr lang="en-US" sz="3200" dirty="0">
                <a:solidFill>
                  <a:schemeClr val="tx1"/>
                </a:solidFill>
                <a:latin typeface="Calibri" panose="020F0502020204030204" pitchFamily="34" charset="0"/>
                <a:cs typeface="Calibri" panose="020F0502020204030204" pitchFamily="34" charset="0"/>
              </a:rPr>
              <a:t>Big congratulations to </a:t>
            </a:r>
            <a:r>
              <a:rPr lang="en-US" sz="3200" dirty="0">
                <a:solidFill>
                  <a:srgbClr val="FF0000"/>
                </a:solidFill>
                <a:latin typeface="Calibri" panose="020F0502020204030204" pitchFamily="34" charset="0"/>
                <a:cs typeface="Calibri" panose="020F0502020204030204" pitchFamily="34" charset="0"/>
              </a:rPr>
              <a:t>Open A </a:t>
            </a:r>
            <a:r>
              <a:rPr lang="en-US" sz="3200" dirty="0">
                <a:solidFill>
                  <a:schemeClr val="tx1"/>
                </a:solidFill>
                <a:latin typeface="Calibri" panose="020F0502020204030204" pitchFamily="34" charset="0"/>
                <a:cs typeface="Calibri" panose="020F0502020204030204" pitchFamily="34" charset="0"/>
              </a:rPr>
              <a:t>6 time Provincial champions </a:t>
            </a:r>
            <a:r>
              <a:rPr lang="en-US" sz="3200" dirty="0">
                <a:solidFill>
                  <a:srgbClr val="FF0000"/>
                </a:solidFill>
                <a:latin typeface="Calibri" panose="020F0502020204030204" pitchFamily="34" charset="0"/>
                <a:cs typeface="Calibri" panose="020F0502020204030204" pitchFamily="34" charset="0"/>
              </a:rPr>
              <a:t>Last Call</a:t>
            </a:r>
            <a:r>
              <a:rPr lang="en-US" sz="3200" dirty="0">
                <a:solidFill>
                  <a:schemeClr val="tx1"/>
                </a:solidFill>
                <a:latin typeface="Calibri" panose="020F0502020204030204" pitchFamily="34" charset="0"/>
                <a:cs typeface="Calibri" panose="020F0502020204030204" pitchFamily="34" charset="0"/>
              </a:rPr>
              <a:t>! Shout out to their SPRA coaches </a:t>
            </a:r>
            <a:r>
              <a:rPr lang="en-US" sz="3200" dirty="0" err="1">
                <a:solidFill>
                  <a:schemeClr val="tx1"/>
                </a:solidFill>
                <a:latin typeface="Calibri" panose="020F0502020204030204" pitchFamily="34" charset="0"/>
                <a:cs typeface="Calibri" panose="020F0502020204030204" pitchFamily="34" charset="0"/>
              </a:rPr>
              <a:t>Tarin</a:t>
            </a:r>
            <a:r>
              <a:rPr lang="en-US" sz="3200" dirty="0">
                <a:solidFill>
                  <a:schemeClr val="tx1"/>
                </a:solidFill>
                <a:latin typeface="Calibri" panose="020F0502020204030204" pitchFamily="34" charset="0"/>
                <a:cs typeface="Calibri" panose="020F0502020204030204" pitchFamily="34" charset="0"/>
              </a:rPr>
              <a:t> O’Hara and Kari </a:t>
            </a:r>
            <a:r>
              <a:rPr lang="en-US" sz="3200" dirty="0" err="1">
                <a:solidFill>
                  <a:schemeClr val="tx1"/>
                </a:solidFill>
                <a:latin typeface="Calibri" panose="020F0502020204030204" pitchFamily="34" charset="0"/>
                <a:cs typeface="Calibri" panose="020F0502020204030204" pitchFamily="34" charset="0"/>
              </a:rPr>
              <a:t>Sadoway</a:t>
            </a:r>
            <a:r>
              <a:rPr lang="en-US" sz="3200" dirty="0">
                <a:solidFill>
                  <a:schemeClr val="tx1"/>
                </a:solidFill>
                <a:latin typeface="Calibri" panose="020F0502020204030204" pitchFamily="34" charset="0"/>
                <a:cs typeface="Calibri" panose="020F0502020204030204" pitchFamily="34" charset="0"/>
              </a:rPr>
              <a:t> who also play on the team! </a:t>
            </a:r>
            <a:endParaRPr lang="en-CA" sz="3200" dirty="0">
              <a:solidFill>
                <a:srgbClr val="FF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98473" cy="50984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231" y="2915798"/>
            <a:ext cx="4822970" cy="3615798"/>
          </a:xfrm>
          <a:prstGeom prst="rect">
            <a:avLst/>
          </a:prstGeom>
        </p:spPr>
      </p:pic>
    </p:spTree>
    <p:extLst>
      <p:ext uri="{BB962C8B-B14F-4D97-AF65-F5344CB8AC3E}">
        <p14:creationId xmlns:p14="http://schemas.microsoft.com/office/powerpoint/2010/main" val="231958854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4" name="Rectangle 3"/>
          <p:cNvSpPr/>
          <p:nvPr/>
        </p:nvSpPr>
        <p:spPr>
          <a:xfrm>
            <a:off x="8180963" y="1745083"/>
            <a:ext cx="4015461" cy="2308324"/>
          </a:xfrm>
          <a:prstGeom prst="rect">
            <a:avLst/>
          </a:prstGeom>
        </p:spPr>
        <p:txBody>
          <a:bodyPr wrap="square">
            <a:spAutoFit/>
          </a:bodyPr>
          <a:lstStyle/>
          <a:p>
            <a:r>
              <a:rPr lang="en-US" sz="3600" dirty="0">
                <a:solidFill>
                  <a:schemeClr val="tx1"/>
                </a:solidFill>
                <a:latin typeface="Calibri" panose="020F0502020204030204" pitchFamily="34" charset="0"/>
                <a:cs typeface="Calibri" panose="020F0502020204030204" pitchFamily="34" charset="0"/>
              </a:rPr>
              <a:t>The </a:t>
            </a:r>
            <a:r>
              <a:rPr lang="en-US" sz="3600" dirty="0">
                <a:solidFill>
                  <a:srgbClr val="FF0000"/>
                </a:solidFill>
                <a:latin typeface="Calibri" panose="020F0502020204030204" pitchFamily="34" charset="0"/>
                <a:cs typeface="Calibri" panose="020F0502020204030204" pitchFamily="34" charset="0"/>
              </a:rPr>
              <a:t>Rage</a:t>
            </a:r>
            <a:r>
              <a:rPr lang="en-US" sz="3600" dirty="0">
                <a:solidFill>
                  <a:schemeClr val="tx1"/>
                </a:solidFill>
                <a:latin typeface="Calibri" panose="020F0502020204030204" pitchFamily="34" charset="0"/>
                <a:cs typeface="Calibri" panose="020F0502020204030204" pitchFamily="34" charset="0"/>
              </a:rPr>
              <a:t> played </a:t>
            </a:r>
            <a:r>
              <a:rPr lang="en-US" sz="3600" dirty="0" smtClean="0">
                <a:solidFill>
                  <a:schemeClr val="tx1"/>
                </a:solidFill>
                <a:latin typeface="Calibri" panose="020F0502020204030204" pitchFamily="34" charset="0"/>
                <a:cs typeface="Calibri" panose="020F0502020204030204" pitchFamily="34" charset="0"/>
              </a:rPr>
              <a:t>hard in </a:t>
            </a:r>
            <a:r>
              <a:rPr lang="en-US" sz="3600" dirty="0">
                <a:solidFill>
                  <a:schemeClr val="tx1"/>
                </a:solidFill>
                <a:latin typeface="Calibri" panose="020F0502020204030204" pitchFamily="34" charset="0"/>
                <a:cs typeface="Calibri" panose="020F0502020204030204" pitchFamily="34" charset="0"/>
              </a:rPr>
              <a:t>Open B </a:t>
            </a:r>
            <a:r>
              <a:rPr lang="en-US" sz="3600" dirty="0" smtClean="0">
                <a:solidFill>
                  <a:schemeClr val="tx1"/>
                </a:solidFill>
                <a:latin typeface="Calibri" panose="020F0502020204030204" pitchFamily="34" charset="0"/>
                <a:cs typeface="Calibri" panose="020F0502020204030204" pitchFamily="34" charset="0"/>
              </a:rPr>
              <a:t>Provincials!!</a:t>
            </a:r>
          </a:p>
          <a:p>
            <a:r>
              <a:rPr lang="en-US" sz="3600" dirty="0" smtClean="0">
                <a:solidFill>
                  <a:srgbClr val="FF0000"/>
                </a:solidFill>
                <a:latin typeface="Calibri" panose="020F0502020204030204" pitchFamily="34" charset="0"/>
                <a:cs typeface="Calibri" panose="020F0502020204030204" pitchFamily="34" charset="0"/>
              </a:rPr>
              <a:t>#rabprovincials2022</a:t>
            </a:r>
            <a:endParaRPr lang="en-CA" sz="3600" dirty="0">
              <a:solidFill>
                <a:srgbClr val="FF000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2102"/>
            <a:ext cx="8180962" cy="6322979"/>
          </a:xfrm>
          <a:prstGeom prst="rect">
            <a:avLst/>
          </a:prstGeom>
        </p:spPr>
      </p:pic>
    </p:spTree>
    <p:extLst>
      <p:ext uri="{BB962C8B-B14F-4D97-AF65-F5344CB8AC3E}">
        <p14:creationId xmlns:p14="http://schemas.microsoft.com/office/powerpoint/2010/main" val="267260155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39"/>
          <p:cNvSpPr txBox="1"/>
          <p:nvPr/>
        </p:nvSpPr>
        <p:spPr>
          <a:xfrm>
            <a:off x="7545764" y="335860"/>
            <a:ext cx="3437195" cy="66787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dirty="0" smtClean="0">
                <a:solidFill>
                  <a:schemeClr val="tx1"/>
                </a:solidFill>
                <a:latin typeface="Calibri"/>
                <a:ea typeface="Calibri"/>
                <a:cs typeface="Calibri"/>
                <a:sym typeface="Calibri"/>
              </a:rPr>
              <a:t>SPRA was proud to host the 2022 AA Provincials.  Lots of great competition and fun for all.  A big thank you to the organizing committee!  It was great to be back! </a:t>
            </a:r>
            <a:endParaRPr sz="3600" b="1" dirty="0">
              <a:solidFill>
                <a:schemeClr val="tx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39"/>
          <p:cNvSpPr txBox="1"/>
          <p:nvPr/>
        </p:nvSpPr>
        <p:spPr>
          <a:xfrm>
            <a:off x="9601200" y="325700"/>
            <a:ext cx="2397760" cy="34470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000" b="1" dirty="0" smtClean="0">
                <a:solidFill>
                  <a:schemeClr val="tx1"/>
                </a:solidFill>
                <a:latin typeface="Calibri"/>
                <a:ea typeface="Calibri"/>
                <a:cs typeface="Calibri"/>
                <a:sym typeface="Calibri"/>
              </a:rPr>
              <a:t>First ever </a:t>
            </a:r>
            <a:r>
              <a:rPr lang="en-US" sz="4000" b="1" dirty="0" smtClean="0">
                <a:solidFill>
                  <a:srgbClr val="FF0000"/>
                </a:solidFill>
                <a:latin typeface="Calibri"/>
                <a:ea typeface="Calibri"/>
                <a:cs typeface="Calibri"/>
                <a:sym typeface="Calibri"/>
              </a:rPr>
              <a:t>Ringette Week </a:t>
            </a:r>
            <a:r>
              <a:rPr lang="en-US" sz="4000" b="1" dirty="0" smtClean="0">
                <a:solidFill>
                  <a:schemeClr val="tx1"/>
                </a:solidFill>
                <a:latin typeface="Calibri"/>
                <a:ea typeface="Calibri"/>
                <a:cs typeface="Calibri"/>
                <a:sym typeface="Calibri"/>
              </a:rPr>
              <a:t>in the County!</a:t>
            </a:r>
            <a:endParaRPr sz="4000" dirty="0">
              <a:latin typeface="Calibri"/>
              <a:ea typeface="Calibri"/>
              <a:cs typeface="Calibri"/>
              <a:sym typeface="Calibri"/>
            </a:endParaRPr>
          </a:p>
          <a:p>
            <a:pPr marL="0" lvl="0" indent="0" algn="l" rtl="0">
              <a:spcBef>
                <a:spcPts val="0"/>
              </a:spcBef>
              <a:spcAft>
                <a:spcPts val="0"/>
              </a:spcAft>
              <a:buNone/>
            </a:pPr>
            <a:endParaRPr sz="1200" dirty="0">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35" y="0"/>
            <a:ext cx="9397469" cy="6858000"/>
          </a:xfrm>
          <a:prstGeom prst="rect">
            <a:avLst/>
          </a:prstGeom>
        </p:spPr>
      </p:pic>
    </p:spTree>
    <p:extLst>
      <p:ext uri="{BB962C8B-B14F-4D97-AF65-F5344CB8AC3E}">
        <p14:creationId xmlns:p14="http://schemas.microsoft.com/office/powerpoint/2010/main" val="3769835444"/>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A61FBCB20791499E55F09753F74D59" ma:contentTypeVersion="14" ma:contentTypeDescription="Create a new document." ma:contentTypeScope="" ma:versionID="203743f5147c44fd42086e9beffb55ac">
  <xsd:schema xmlns:xsd="http://www.w3.org/2001/XMLSchema" xmlns:xs="http://www.w3.org/2001/XMLSchema" xmlns:p="http://schemas.microsoft.com/office/2006/metadata/properties" xmlns:ns3="485e8cc3-c09b-4f26-aab7-3f6d18cb363e" xmlns:ns4="4e188465-4f11-423b-9960-46f75961822a" targetNamespace="http://schemas.microsoft.com/office/2006/metadata/properties" ma:root="true" ma:fieldsID="29fe0d949c35b030915d09373ac358e4" ns3:_="" ns4:_="">
    <xsd:import namespace="485e8cc3-c09b-4f26-aab7-3f6d18cb363e"/>
    <xsd:import namespace="4e188465-4f11-423b-9960-46f75961822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5e8cc3-c09b-4f26-aab7-3f6d18cb36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e188465-4f11-423b-9960-46f75961822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2ACBFC-3BEF-44FB-A602-914B023A27EB}">
  <ds:schemaRefs>
    <ds:schemaRef ds:uri="http://purl.org/dc/elements/1.1/"/>
    <ds:schemaRef ds:uri="http://schemas.microsoft.com/office/2006/metadata/properties"/>
    <ds:schemaRef ds:uri="4e188465-4f11-423b-9960-46f75961822a"/>
    <ds:schemaRef ds:uri="485e8cc3-c09b-4f26-aab7-3f6d18cb363e"/>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D0E319CF-6D95-4B37-A992-4DAC3B0667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5e8cc3-c09b-4f26-aab7-3f6d18cb363e"/>
    <ds:schemaRef ds:uri="4e188465-4f11-423b-9960-46f7596182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8A8722-426D-4B86-A8BC-0475F8A5C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798</TotalTime>
  <Words>1796</Words>
  <Application>Microsoft Office PowerPoint</Application>
  <PresentationFormat>Widescreen</PresentationFormat>
  <Paragraphs>157</Paragraphs>
  <Slides>123</Slides>
  <Notes>123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123</vt:i4>
      </vt:variant>
    </vt:vector>
  </HeadingPairs>
  <TitlesOfParts>
    <vt:vector size="128" baseType="lpstr">
      <vt:lpstr>Wingdings</vt:lpstr>
      <vt:lpstr>Arial</vt:lpstr>
      <vt:lpstr>Calibri</vt:lpstr>
      <vt:lpstr>Century Gothic</vt:lpstr>
      <vt:lpstr>Mesh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Winship</dc:creator>
  <cp:lastModifiedBy>Jessica Winship</cp:lastModifiedBy>
  <cp:revision>205</cp:revision>
  <dcterms:modified xsi:type="dcterms:W3CDTF">2022-04-20T05:31:46Z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0x01010050A61FBCB20791499E55F09753F74D59</vt:lpwstr>
  </property>
  <property fmtid="{D5CDD505-2E9C-101B-9397-08002B2CF9AE}" pid="3" name="MSIP_Label_abf2ea38-542c-4b75-bd7d-582ec36a519f_Enabled">
    <vt:lpwstr>true</vt:lpwstr>
  </property>
  <property fmtid="{D5CDD505-2E9C-101B-9397-08002B2CF9AE}" pid="4" name="MSIP_Label_abf2ea38-542c-4b75-bd7d-582ec36a519f_SetDate">
    <vt:lpwstr>2022-04-20T05:31:41Z</vt:lpwstr>
  </property>
  <property fmtid="{D5CDD505-2E9C-101B-9397-08002B2CF9AE}" pid="5" name="MSIP_Label_abf2ea38-542c-4b75-bd7d-582ec36a519f_Method">
    <vt:lpwstr>Standard</vt:lpwstr>
  </property>
  <property fmtid="{D5CDD505-2E9C-101B-9397-08002B2CF9AE}" pid="6" name="MSIP_Label_abf2ea38-542c-4b75-bd7d-582ec36a519f_Name">
    <vt:lpwstr>Protected A</vt:lpwstr>
  </property>
  <property fmtid="{D5CDD505-2E9C-101B-9397-08002B2CF9AE}" pid="7" name="MSIP_Label_abf2ea38-542c-4b75-bd7d-582ec36a519f_SiteId">
    <vt:lpwstr>2bb51c06-af9b-42c5-8bf5-3c3b7b10850b</vt:lpwstr>
  </property>
  <property fmtid="{D5CDD505-2E9C-101B-9397-08002B2CF9AE}" pid="8" name="MSIP_Label_abf2ea38-542c-4b75-bd7d-582ec36a519f_ActionId">
    <vt:lpwstr>5185d654-e9fc-4b6c-a6c6-dee21c87ccd7</vt:lpwstr>
  </property>
  <property fmtid="{D5CDD505-2E9C-101B-9397-08002B2CF9AE}" pid="9" name="MSIP_Label_abf2ea38-542c-4b75-bd7d-582ec36a519f_ContentBits">
    <vt:lpwstr>2</vt:lpwstr>
  </property>
</Properties>
</file>